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  <p:sldMasterId id="2147483783" r:id="rId11"/>
  </p:sldMasterIdLst>
  <p:notesMasterIdLst>
    <p:notesMasterId r:id="rId27"/>
  </p:notesMasterIdLst>
  <p:sldIdLst>
    <p:sldId id="348" r:id="rId12"/>
    <p:sldId id="334" r:id="rId13"/>
    <p:sldId id="335" r:id="rId14"/>
    <p:sldId id="336" r:id="rId15"/>
    <p:sldId id="337" r:id="rId16"/>
    <p:sldId id="338" r:id="rId17"/>
    <p:sldId id="353" r:id="rId18"/>
    <p:sldId id="354" r:id="rId19"/>
    <p:sldId id="339" r:id="rId20"/>
    <p:sldId id="340" r:id="rId21"/>
    <p:sldId id="346" r:id="rId22"/>
    <p:sldId id="347" r:id="rId23"/>
    <p:sldId id="352" r:id="rId24"/>
    <p:sldId id="389" r:id="rId25"/>
    <p:sldId id="39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DB"/>
    <a:srgbClr val="FFCC66"/>
    <a:srgbClr val="707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2" autoAdjust="0"/>
    <p:restoredTop sz="93474" autoAdjust="0"/>
  </p:normalViewPr>
  <p:slideViewPr>
    <p:cSldViewPr>
      <p:cViewPr>
        <p:scale>
          <a:sx n="81" d="100"/>
          <a:sy n="81" d="100"/>
        </p:scale>
        <p:origin x="-558" y="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7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311" tIns="47156" rIns="94311" bIns="471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4311" tIns="47156" rIns="94311" bIns="47156" rtlCol="0"/>
          <a:lstStyle>
            <a:lvl1pPr algn="r">
              <a:defRPr sz="1200"/>
            </a:lvl1pPr>
          </a:lstStyle>
          <a:p>
            <a:fld id="{58D5BB8C-6F87-4872-9112-0E8422A26920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1" tIns="47156" rIns="94311" bIns="471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1"/>
          </a:xfrm>
          <a:prstGeom prst="rect">
            <a:avLst/>
          </a:prstGeom>
        </p:spPr>
        <p:txBody>
          <a:bodyPr vert="horz" lIns="94311" tIns="47156" rIns="94311" bIns="471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311" tIns="47156" rIns="94311" bIns="471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4311" tIns="47156" rIns="94311" bIns="47156" rtlCol="0" anchor="b"/>
          <a:lstStyle>
            <a:lvl1pPr algn="r">
              <a:defRPr sz="1200"/>
            </a:lvl1pPr>
          </a:lstStyle>
          <a:p>
            <a:fld id="{4D21943E-80CE-4B22-AA94-100AEDA63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92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SG" sz="800" dirty="0" smtClean="0"/>
              <a:t>The key</a:t>
            </a:r>
            <a:r>
              <a:rPr lang="en-SG" sz="800" baseline="0" dirty="0" smtClean="0"/>
              <a:t> objective of the system</a:t>
            </a:r>
          </a:p>
          <a:p>
            <a:pPr>
              <a:buFontTx/>
              <a:buChar char="-"/>
            </a:pPr>
            <a:r>
              <a:rPr lang="en-SG" altLang="en-US" sz="800" baseline="0" dirty="0" smtClean="0"/>
              <a:t>Make sure the right infant is brought to right mother</a:t>
            </a:r>
          </a:p>
          <a:p>
            <a:pPr>
              <a:buFontTx/>
              <a:buChar char="-"/>
            </a:pPr>
            <a:r>
              <a:rPr lang="en-SG" altLang="en-US" sz="800" baseline="0" dirty="0" smtClean="0"/>
              <a:t>Make sure the right infant is put back into the right cot</a:t>
            </a:r>
          </a:p>
          <a:p>
            <a:pPr>
              <a:buFontTx/>
              <a:buChar char="-"/>
            </a:pPr>
            <a:r>
              <a:rPr lang="en-SG" altLang="en-US" sz="800" baseline="0" dirty="0" smtClean="0"/>
              <a:t>To prevent infant abduction</a:t>
            </a:r>
            <a:endParaRPr lang="en-SG" altLang="en-US" sz="800" dirty="0" smtClean="0"/>
          </a:p>
          <a:p>
            <a:pPr marL="228600" indent="-228600"/>
            <a:endParaRPr lang="en-SG" altLang="en-US" sz="800" dirty="0" smtClean="0"/>
          </a:p>
          <a:p>
            <a:pPr marL="228600" indent="-228600"/>
            <a:endParaRPr lang="en-SG" altLang="en-US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SG" altLang="en-US" sz="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S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 smtClean="0"/>
              <a:t>Using CADI’s patented tag-to-tag wireless technology, tags that come close</a:t>
            </a:r>
            <a:r>
              <a:rPr lang="en-SG" sz="1200" baseline="0" dirty="0" smtClean="0"/>
              <a:t>, about 20-30cm, will perform automatic verification. This can be done w</a:t>
            </a:r>
            <a:r>
              <a:rPr lang="en-SG" sz="1200" dirty="0" smtClean="0"/>
              <a:t>ithout dependency of any access points or receiver infrastructure. Works even during system downtime!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943E-80CE-4B22-AA94-100AEDA63F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 eaLnBrk="1" hangingPunct="1">
              <a:spcBef>
                <a:spcPct val="50000"/>
              </a:spcBef>
            </a:pPr>
            <a:r>
              <a:rPr lang="en-US" altLang="en-US" dirty="0" smtClean="0"/>
              <a:t>To enhance patient experience,</a:t>
            </a:r>
            <a:endParaRPr lang="en-SG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 smtClean="0"/>
              <a:t>CADI’s world-first automatic baby-to-bassinet matching feature saves nurses’ time unwrapping and wrapping up </a:t>
            </a:r>
            <a:r>
              <a:rPr lang="en-SG" sz="1200" baseline="0" dirty="0" smtClean="0"/>
              <a:t>the baby</a:t>
            </a:r>
            <a:r>
              <a:rPr lang="en-SG" sz="1200" dirty="0" smtClean="0"/>
              <a:t> to manually</a:t>
            </a:r>
            <a:r>
              <a:rPr lang="en-SG" sz="1200" baseline="0" dirty="0" smtClean="0"/>
              <a:t> check that the right baby has been put into the right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 smtClean="0"/>
              <a:t>while giving mothers complete peace of mind.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943E-80CE-4B22-AA94-100AEDA63F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SG" sz="1200" dirty="0" smtClean="0"/>
          </a:p>
          <a:p>
            <a:pPr>
              <a:buNone/>
            </a:pPr>
            <a:r>
              <a:rPr lang="en-SG" sz="1200" dirty="0" smtClean="0"/>
              <a:t>CADI’s tags are </a:t>
            </a:r>
            <a:r>
              <a:rPr lang="en-SG" sz="1200" dirty="0" err="1" smtClean="0"/>
              <a:t>prepaired</a:t>
            </a:r>
            <a:r>
              <a:rPr lang="en-SG" sz="1200" dirty="0" smtClean="0"/>
              <a:t> and</a:t>
            </a:r>
            <a:r>
              <a:rPr lang="en-SG" sz="1200" baseline="0" dirty="0" smtClean="0"/>
              <a:t> reusable.</a:t>
            </a:r>
          </a:p>
          <a:p>
            <a:pPr>
              <a:buNone/>
            </a:pPr>
            <a:endParaRPr lang="en-SG" sz="1200" baseline="0" dirty="0" smtClean="0"/>
          </a:p>
          <a:p>
            <a:pPr>
              <a:buNone/>
            </a:pPr>
            <a:r>
              <a:rPr lang="en-SG" sz="1200" baseline="0" dirty="0" smtClean="0"/>
              <a:t>Being pre-paired means that a unique ID is hardcoded electronically into the chip of the tag.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SG" sz="1200" baseline="0" dirty="0" smtClean="0"/>
              <a:t> That helps to speed up registration for nurses as </a:t>
            </a:r>
            <a:r>
              <a:rPr lang="en-SG" sz="1200" dirty="0" smtClean="0"/>
              <a:t>No pairing process is needed!</a:t>
            </a:r>
          </a:p>
          <a:p>
            <a:pPr>
              <a:buFontTx/>
              <a:buChar char="-"/>
            </a:pPr>
            <a:r>
              <a:rPr lang="en-SG" sz="1200" baseline="0" dirty="0" smtClean="0"/>
              <a:t> more importantly, it </a:t>
            </a:r>
            <a:r>
              <a:rPr lang="en-SG" sz="1200" dirty="0" smtClean="0"/>
              <a:t>prevents accidental wrong pairing of two physical tags, making usage fool-proof for busy nurses.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943E-80CE-4B22-AA94-100AEDA63F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 eaLnBrk="1" hangingPunct="1">
              <a:spcBef>
                <a:spcPct val="50000"/>
              </a:spcBef>
            </a:pPr>
            <a:endParaRPr lang="en-SG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This system comes with a user</a:t>
            </a:r>
            <a:r>
              <a:rPr lang="en-SG" baseline="0" dirty="0" smtClean="0"/>
              <a:t> friendly dashboard that shows both mother and infant pair on a patient tile.  The real time alert will be shown in orange or red depending on the priority.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943E-80CE-4B22-AA94-100AEDA63F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, To know more about</a:t>
            </a:r>
            <a:r>
              <a:rPr lang="en-SG" baseline="0" dirty="0" smtClean="0"/>
              <a:t> the alert, simply click on the tile.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1943E-80CE-4B22-AA94-100AEDA63F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SG" alt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DI_PP_Cover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13"/>
            <a:ext cx="9145588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>
            <a:lvl1pPr>
              <a:defRPr sz="4800">
                <a:solidFill>
                  <a:srgbClr val="00AE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6400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D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9B435F8D-9B7A-4153-9330-B79BCC554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AE274E9C-2BFF-4D3F-BABA-651E45B7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A142BA0-C201-49D8-8792-88F1E2C59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EA81B4A2-BA57-4F88-8629-CC43B5FA8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494AC8B-BFF8-49A7-A6A7-FF91A3BAE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C2B8C730-6131-43EA-824F-6E33D2713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22713AC-2B2A-4867-8170-C8C90C67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D4AE1D53-9D47-4CE4-8384-590719130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41F5824-BAC2-408F-80A7-EA3CCA9F5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A0C74CD-9328-4C7C-8A74-FC44FBF3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FD55F720-AA6A-42CB-BEBF-433787F43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556E67A6-7332-4591-AD8B-921EEE7F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ADF3A0D-C602-4430-93F3-936222714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B035E209-FDDE-472D-8352-EBD7E691F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B25B638E-8885-436E-BCFD-3BEC6E9B5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97FCCBA7-39AB-483D-AC81-FEC0930F6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9E4AA53F-6BD2-4079-BDD9-84D6F836D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3C57E892-6492-4CB8-8953-10D18C9E9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83BB0948-B84A-4484-9EB3-35AD8477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26DADD2-4EB7-4F66-866E-598E10EF6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07B0-AE63-4CAC-81B8-ACF39840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603EBDC9-9278-4082-9774-7AA317B0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473B7B96-5643-48C8-9E60-5C0936C06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274818F7-72E8-4DEA-9EA5-87A78BD64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2DF4-B3DE-4B6D-957C-2B4F7A40C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5F7D0-7238-44F1-A1E1-69864E9EC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A73B-A51C-43CB-AFF2-C1BF273D5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B636-C264-44C3-8172-F1E4AD1C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A0EA-88A1-4959-A454-534B63410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0958-F6A1-468D-B404-F04980081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BD68-5DBD-42B3-AC22-E9CCB7C0E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DD28-ECBE-46EB-A0FB-DE30DA69F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D799-F452-4822-ABC3-62DE119B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08B1-9C59-4BC1-801B-AD0BF98B4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6BBE-F1EC-4304-8C98-BB4427F4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C0820-42F4-4F2F-931A-EA5BCB39B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7E46-DA90-4E09-B549-17A68266B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6069C-485D-40A4-AD82-7F476AD52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03E2C-C1DA-469F-BE70-F287512F4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88C6-A83A-46F9-BBC8-075C692E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1074A-C480-455F-96C3-D28693A84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20B5-456B-4080-BAFC-AE678A886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EE72-567F-42EA-B230-DACBE04E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CE27-E758-4F79-8032-D40A881BC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C67A-8349-42BB-A66D-C60D993DB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733D-A13D-46FB-B7DE-4E893998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4D314EBF-D989-4951-89F7-E614D64BB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A667D22-524B-49BC-BE60-119CAF45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39443C21-0319-4866-8085-D8FD270AE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23BE8E51-0F58-4316-ABE5-5573E005F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8B02273-8E73-4841-8E31-998C75EF3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AA6C6192-292B-4705-8DE8-63D191D1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6F89983B-8BC5-4E01-AE45-FDD6217E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D83BEB55-E24B-4B1F-B0F7-467B4199B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D6BFC30-373D-4A59-A2AE-67259FFE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D299BD7-C67E-4560-836D-75AA4AC41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961D8FA1-69D2-4BB8-8F47-18D542AEF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A870CB5A-D6BF-4EF2-8526-5943817D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41CF336-5C24-44C5-9D5D-2AFBDC93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FD5A5AA-E79A-4211-9AD2-618F7CD64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D84CFF09-8058-4985-ACAB-9596A1315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C9880F75-F559-4C0E-BCC4-2A7E7A6A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E08FE0EF-1104-48AB-B96C-AFA30A3E1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EDF7C465-9F71-4B52-9531-F73D86EC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D76D3C7-2904-40A3-828F-5B5C1A07F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32EC1B83-6D22-40BF-9E38-C727A9F7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8ED7EB29-4FA7-4277-8AAF-A5F12F1C1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4C7B4AD4-D9E9-49EC-A0E6-53EDB9B9D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E5D923FF-21DD-43E1-8E79-B102D8C16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D1C099F4-4192-4191-83DB-03186C1A0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57B1C303-52DA-416B-B46A-B5CCF6D1C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B5873C51-81B3-40AD-9065-604B64436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67A6176D-E955-4239-BD06-AEC859FDA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EE84933-B19E-41BA-8375-E5B96B6E2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6AB750CD-02D9-4899-97F6-C9A2B771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DB93BF8E-69DF-4AA8-9601-B2E5087F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5CBCA4EC-508A-4EBE-9C02-972268146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5370EF73-F98D-4BCF-9D12-AB9944F0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FEEEBABA-7047-4F38-90C0-043660A8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EEB71E9C-E946-4069-A499-7374D2059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62830CCE-B816-4DC6-90A8-75DF1A3B3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B6ACB34F-05CB-4EDF-96CE-5D263921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8F539CA-C273-4C8C-8DCF-AACD5EF4A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ACBA370-55EB-4BDD-ADDB-680D8E5F6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8E49C32A-786B-4D15-B6C3-44A8C665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3EFF7D99-2962-4BC7-8678-400AD1F16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FB739926-A39F-45B3-82A8-C6C2C9497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A3E9331-B6B6-402F-B522-512568BBD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138F9606-9C23-484A-A6A9-694BB82A5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3CCA01C3-B1FC-443B-88C6-67FC79B5B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C3500EF6-5576-4983-8A4F-E3106BC1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626A6EF2-B8BB-47DA-9F9E-0A9959403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5E7E8982-5899-42CC-ADDF-E9718D5B2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592CBC23-ABE4-41EF-BC7F-4F60CEF6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C0C5FD44-E781-4A8B-A208-6335AE472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8FE9A129-4E8D-40A2-B3E4-AF63DF0F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27C45DB1-0C13-4424-AB29-38EF08E9A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7E45D5D9-C1A3-4A8C-8766-833B24A9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A5DBDE16-107D-4007-AB13-5B26413D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C7802264-430D-418F-953C-13758BF9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CAB93C2A-3F9B-40CE-A167-62FE58BDB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E63F1CD5-F4AA-4C04-AFE2-E4DD4563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97D1BD57-6474-4C62-ADA9-9EEE1ABC9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9714C4EE-44F5-401D-8324-83D2A4877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E7334B4-BBC7-4B59-92B3-09205B09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E7034D5-820F-4DAE-BEFA-B2842FAEA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FF9703AA-C61E-4D53-9C72-2D61D434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8741201D-DE4B-4CF7-A90C-9C50B9539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AE1A0F81-51D2-4FB9-BB69-EB99AE79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0BC0F2F3-5025-4C5D-80B0-8CE43AD48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40000"/>
              </a:spcBef>
              <a:buFontTx/>
              <a:buChar char="•"/>
              <a:defRPr i="1" smtClean="0"/>
            </a:lvl1pPr>
          </a:lstStyle>
          <a:p>
            <a:pPr>
              <a:defRPr/>
            </a:pPr>
            <a:fld id="{3D2C236C-BE7F-4EBF-88F3-B2FED52DB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7BC85C75-527F-4749-B068-57F39D71D81B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chemeClr val="bg1"/>
                </a:solidFill>
              </a:defRPr>
            </a:lvl1pPr>
          </a:lstStyle>
          <a:p>
            <a:fld id="{82825D54-FE64-4F4C-AFB8-AA76DACC3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entury Gothic" pitchFamily="34" charset="0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entury Gothic" pitchFamily="34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entury Gothic" pitchFamily="34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entury Gothic" pitchFamily="34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entury Gothic" pitchFamily="34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ADC7B1-0C56-40A7-821D-EC1E53165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B884DB-D55D-45DD-A0D6-B3C654127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7526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chemeClr val="bg2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chemeClr val="bg2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1E82F1-5CD1-4922-BC95-A407A9792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entury Gothic" pitchFamily="34" charset="0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entury Gothic" pitchFamily="34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entury Gothic" pitchFamily="34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entury Gothic" pitchFamily="34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entury Gothic" pitchFamily="34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2D18D4-C7AC-4E9C-8B0E-D22E1E95B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21" descr="CADI_PPT_InsidePage"/>
          <p:cNvPicPr>
            <a:picLocks noChangeAspect="1" noChangeArrowheads="1"/>
          </p:cNvPicPr>
          <p:nvPr/>
        </p:nvPicPr>
        <p:blipFill>
          <a:blip r:embed="rId14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ＭＳ Ｐゴシック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ＭＳ Ｐゴシック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ＭＳ Ｐゴシック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C6917D-FEBA-4BAE-A0D2-BAB21B711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4A1980-8B11-4032-A309-E10FF3B88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710ED5-C01C-4F04-8C08-C6CED7961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636172-6D39-4CFF-8D9B-B516E4DF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6C9853-FF21-498A-A8B4-F67B9B06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" descr="CADI_PPT_InsidePage"/>
          <p:cNvPicPr>
            <a:picLocks noChangeAspect="1" noChangeArrowheads="1"/>
          </p:cNvPicPr>
          <p:nvPr/>
        </p:nvPicPr>
        <p:blipFill>
          <a:blip r:embed="rId13" cstate="print"/>
          <a:srcRect l="122" b="84749"/>
          <a:stretch>
            <a:fillRect/>
          </a:stretch>
        </p:blipFill>
        <p:spPr bwMode="auto">
          <a:xfrm>
            <a:off x="0" y="0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A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endParaRPr lang="en-SG" sz="2400" i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CADI SCIENTIFIC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800" i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800" i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4D368F-168D-4179-B94B-476383EFF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ate Placeholder 3"/>
          <p:cNvSpPr txBox="1">
            <a:spLocks noGrp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800" i="0">
                <a:solidFill>
                  <a:schemeClr val="bg1"/>
                </a:solidFill>
              </a:rPr>
              <a:t>CADI SCIENTIFIC</a:t>
            </a:r>
          </a:p>
        </p:txBody>
      </p:sp>
      <p:sp>
        <p:nvSpPr>
          <p:cNvPr id="118787" name="Footer Placeholder 4"/>
          <p:cNvSpPr txBox="1">
            <a:spLocks noGrp="1"/>
          </p:cNvSpPr>
          <p:nvPr/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800" i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18788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8C632FD-5195-4F14-9D09-A0427FACC1FC}" type="slidenum">
              <a:rPr lang="en-US" altLang="en-US" sz="800" i="0">
                <a:solidFill>
                  <a:schemeClr val="bg1"/>
                </a:solidFill>
              </a:rPr>
              <a:pPr algn="r" eaLnBrk="0" hangingPunct="0"/>
              <a:t>1</a:t>
            </a:fld>
            <a:endParaRPr lang="en-US" altLang="en-US" sz="800" i="0">
              <a:solidFill>
                <a:schemeClr val="bg1"/>
              </a:solidFill>
            </a:endParaRPr>
          </a:p>
        </p:txBody>
      </p:sp>
      <p:sp>
        <p:nvSpPr>
          <p:cNvPr id="118789" name="Rectangle 2"/>
          <p:cNvSpPr>
            <a:spLocks noChangeArrowheads="1"/>
          </p:cNvSpPr>
          <p:nvPr/>
        </p:nvSpPr>
        <p:spPr bwMode="auto">
          <a:xfrm>
            <a:off x="355600" y="317500"/>
            <a:ext cx="7259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3800" i="0" dirty="0">
                <a:solidFill>
                  <a:srgbClr val="00AEDB"/>
                </a:solidFill>
              </a:rPr>
              <a:t>Key </a:t>
            </a:r>
            <a:r>
              <a:rPr lang="en-US" altLang="en-US" sz="3800" dirty="0" smtClean="0">
                <a:solidFill>
                  <a:srgbClr val="00AEDB"/>
                </a:solidFill>
              </a:rPr>
              <a:t>objectives</a:t>
            </a:r>
            <a:r>
              <a:rPr lang="en-US" altLang="en-US" sz="3800" i="0" dirty="0" smtClean="0">
                <a:solidFill>
                  <a:srgbClr val="00AEDB"/>
                </a:solidFill>
              </a:rPr>
              <a:t> </a:t>
            </a:r>
            <a:r>
              <a:rPr lang="en-US" altLang="en-US" sz="3800" i="0" dirty="0">
                <a:solidFill>
                  <a:srgbClr val="00AEDB"/>
                </a:solidFill>
              </a:rPr>
              <a:t>of the system</a:t>
            </a:r>
            <a:endParaRPr lang="en-SG" altLang="en-US" sz="3800" i="0" dirty="0">
              <a:solidFill>
                <a:srgbClr val="00AEDB"/>
              </a:solidFill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429000" y="1524000"/>
            <a:ext cx="5526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  <a:buFont typeface="Wingdings" pitchFamily="2" charset="2"/>
              <a:buChar char="ü"/>
            </a:pPr>
            <a:r>
              <a:rPr lang="en-SG" altLang="en-US" sz="2000" i="0" dirty="0"/>
              <a:t>Auto match infant to the right mother</a:t>
            </a:r>
          </a:p>
          <a:p>
            <a:pPr marL="361950" indent="-3619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 i="0" dirty="0"/>
              <a:t>Auto match infant to the right cot bed</a:t>
            </a:r>
          </a:p>
          <a:p>
            <a:pPr marL="361950" indent="-3619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 dirty="0" smtClean="0"/>
              <a:t>Prevent infant abduction</a:t>
            </a:r>
          </a:p>
        </p:txBody>
      </p:sp>
      <p:pic>
        <p:nvPicPr>
          <p:cNvPr id="11879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925" y="3495675"/>
            <a:ext cx="2495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cadi.com.sg/images/infantpatient.gif"/>
          <p:cNvPicPr>
            <a:picLocks noChangeAspect="1" noChangeArrowheads="1"/>
          </p:cNvPicPr>
          <p:nvPr/>
        </p:nvPicPr>
        <p:blipFill>
          <a:blip r:embed="rId4" cstate="print"/>
          <a:srcRect l="6483" t="56607" r="6313" b="7010"/>
          <a:stretch>
            <a:fillRect/>
          </a:stretch>
        </p:blipFill>
        <p:spPr bwMode="auto">
          <a:xfrm>
            <a:off x="838200" y="1876425"/>
            <a:ext cx="23907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5"/>
          <p:cNvPicPr>
            <a:picLocks noChangeAspect="1" noChangeArrowheads="1"/>
          </p:cNvPicPr>
          <p:nvPr/>
        </p:nvPicPr>
        <p:blipFill>
          <a:blip r:embed="rId5" cstate="print"/>
          <a:srcRect t="2632" b="5614"/>
          <a:stretch>
            <a:fillRect/>
          </a:stretch>
        </p:blipFill>
        <p:spPr bwMode="auto">
          <a:xfrm>
            <a:off x="971550" y="3924300"/>
            <a:ext cx="21367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Rounded Rectangle 22"/>
          <p:cNvSpPr>
            <a:spLocks noChangeArrowheads="1"/>
          </p:cNvSpPr>
          <p:nvPr/>
        </p:nvSpPr>
        <p:spPr bwMode="auto">
          <a:xfrm>
            <a:off x="785813" y="3832225"/>
            <a:ext cx="2506662" cy="172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AEDB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altLang="en-US" sz="2400" i="0">
              <a:latin typeface="Arial" charset="0"/>
            </a:endParaRPr>
          </a:p>
        </p:txBody>
      </p:sp>
      <p:sp>
        <p:nvSpPr>
          <p:cNvPr id="118795" name="TextBox 23"/>
          <p:cNvSpPr txBox="1">
            <a:spLocks noChangeArrowheads="1"/>
          </p:cNvSpPr>
          <p:nvPr/>
        </p:nvSpPr>
        <p:spPr bwMode="auto">
          <a:xfrm>
            <a:off x="925513" y="3435350"/>
            <a:ext cx="2328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en-US" sz="2000" b="1" i="0">
                <a:solidFill>
                  <a:srgbClr val="00AEDB"/>
                </a:solidFill>
              </a:rPr>
              <a:t>Infant Tag</a:t>
            </a:r>
            <a:endParaRPr lang="en-SG" altLang="en-US" sz="2000" b="1" i="0">
              <a:solidFill>
                <a:srgbClr val="00AEDB"/>
              </a:solidFill>
            </a:endParaRPr>
          </a:p>
        </p:txBody>
      </p:sp>
      <p:sp>
        <p:nvSpPr>
          <p:cNvPr id="118796" name="Rounded Rectangle 22"/>
          <p:cNvSpPr>
            <a:spLocks noChangeArrowheads="1"/>
          </p:cNvSpPr>
          <p:nvPr/>
        </p:nvSpPr>
        <p:spPr bwMode="auto">
          <a:xfrm>
            <a:off x="766763" y="1755775"/>
            <a:ext cx="2506662" cy="172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AEDB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altLang="en-US" sz="2400" i="0">
              <a:latin typeface="Arial" charset="0"/>
            </a:endParaRPr>
          </a:p>
        </p:txBody>
      </p:sp>
      <p:sp>
        <p:nvSpPr>
          <p:cNvPr id="118797" name="TextBox 23"/>
          <p:cNvSpPr txBox="1">
            <a:spLocks noChangeArrowheads="1"/>
          </p:cNvSpPr>
          <p:nvPr/>
        </p:nvSpPr>
        <p:spPr bwMode="auto">
          <a:xfrm>
            <a:off x="887413" y="1368425"/>
            <a:ext cx="2328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en-US" sz="2000" b="1" i="0">
                <a:solidFill>
                  <a:srgbClr val="00AEDB"/>
                </a:solidFill>
              </a:rPr>
              <a:t>Mother Tag</a:t>
            </a:r>
            <a:endParaRPr lang="en-SG" altLang="en-US" sz="2000" b="1" i="0">
              <a:solidFill>
                <a:srgbClr val="00AED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25146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tx1"/>
              </a:buClr>
            </a:pPr>
            <a:endParaRPr lang="en-US" altLang="en-US" sz="1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228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User friendly Dashboard: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200" y="2590800"/>
            <a:ext cx="1044000" cy="10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91200" y="1020756"/>
            <a:ext cx="14935200" cy="58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5" cstate="print"/>
          <a:srcRect l="60371" t="21111" r="11481"/>
          <a:stretch>
            <a:fillRect/>
          </a:stretch>
        </p:blipFill>
        <p:spPr bwMode="auto">
          <a:xfrm>
            <a:off x="3429000" y="2286000"/>
            <a:ext cx="289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650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725613"/>
            <a:ext cx="7915275" cy="490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5" y="2921000"/>
            <a:ext cx="3556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42" name="Picture 10" descr="C:\inetpub\wwwroot\SmartSense IS V1.1.9 (Build 5415.29014).r1051\Images\baby76x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2517775"/>
            <a:ext cx="1793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79463" y="0"/>
            <a:ext cx="2054225" cy="2128838"/>
            <a:chOff x="779488" y="0"/>
            <a:chExt cx="2053653" cy="2128603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4243" t="6822" r="52318"/>
            <a:stretch>
              <a:fillRect/>
            </a:stretch>
          </p:blipFill>
          <p:spPr bwMode="auto">
            <a:xfrm>
              <a:off x="779488" y="0"/>
              <a:ext cx="2053653" cy="17988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6636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1723870" y="1798821"/>
              <a:ext cx="7495" cy="329782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48000" y="228600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b="1" i="0" dirty="0">
                <a:solidFill>
                  <a:srgbClr val="FF0000"/>
                </a:solidFill>
              </a:rPr>
              <a:t>Unauthorized Exit</a:t>
            </a:r>
            <a:r>
              <a:rPr lang="zh-CN" altLang="en-US" sz="2000" b="1" i="0" dirty="0">
                <a:solidFill>
                  <a:srgbClr val="FF0000"/>
                </a:solidFill>
              </a:rPr>
              <a:t> </a:t>
            </a:r>
            <a:r>
              <a:rPr lang="en-US" altLang="zh-CN" sz="2000" b="1" i="0" dirty="0" smtClean="0">
                <a:solidFill>
                  <a:srgbClr val="FF0000"/>
                </a:solidFill>
              </a:rPr>
              <a:t>A</a:t>
            </a:r>
            <a:r>
              <a:rPr lang="en-US" sz="2000" b="1" i="0" dirty="0" smtClean="0">
                <a:solidFill>
                  <a:srgbClr val="FF0000"/>
                </a:solidFill>
              </a:rPr>
              <a:t>lert</a:t>
            </a:r>
          </a:p>
          <a:p>
            <a:pPr indent="2730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Loitering standby</a:t>
            </a:r>
          </a:p>
          <a:p>
            <a:pPr indent="2730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Lock a door  </a:t>
            </a:r>
            <a:endParaRPr lang="en-SG" sz="2000" b="1" dirty="0" smtClean="0">
              <a:solidFill>
                <a:srgbClr val="FF0000"/>
              </a:solidFill>
            </a:endParaRPr>
          </a:p>
          <a:p>
            <a:pPr indent="2730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Sound a beacon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 cstate="print"/>
          <a:srcRect l="3989" t="3891" b="909"/>
          <a:stretch>
            <a:fillRect/>
          </a:stretch>
        </p:blipFill>
        <p:spPr bwMode="auto">
          <a:xfrm>
            <a:off x="7661275" y="2905125"/>
            <a:ext cx="247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6" cstate="print"/>
          <a:srcRect l="3989" t="3891" b="909"/>
          <a:stretch>
            <a:fillRect/>
          </a:stretch>
        </p:blipFill>
        <p:spPr bwMode="auto">
          <a:xfrm>
            <a:off x="4156075" y="3286125"/>
            <a:ext cx="247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/>
          <p:cNvPicPr>
            <a:picLocks noChangeAspect="1" noChangeArrowheads="1"/>
          </p:cNvPicPr>
          <p:nvPr/>
        </p:nvPicPr>
        <p:blipFill>
          <a:blip r:embed="rId6" cstate="print"/>
          <a:srcRect l="3989" t="3891" b="909"/>
          <a:stretch>
            <a:fillRect/>
          </a:stretch>
        </p:blipFill>
        <p:spPr bwMode="auto">
          <a:xfrm>
            <a:off x="5489575" y="5584825"/>
            <a:ext cx="247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6" cstate="print"/>
          <a:srcRect l="3989" t="3891" b="909"/>
          <a:stretch>
            <a:fillRect/>
          </a:stretch>
        </p:blipFill>
        <p:spPr bwMode="auto">
          <a:xfrm>
            <a:off x="2098675" y="5584825"/>
            <a:ext cx="247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318 C -0.00017 0.02497 0.00382 0.20278 -0.00538 0.24347 C -0.0085 0.27307 -0.0026 0.26012 -0.02569 0.25919 C -0.0684 0.25758 -0.11128 0.25758 -0.15399 0.25642 C -0.17048 0.25573 -0.18715 0.25573 -0.20364 0.25388 C -0.20555 0.25318 -0.20868 0.25388 -0.20902 0.25156 C -0.20972 0.24555 -0.20816 0.23908 -0.20729 0.23307 C -0.20642 0.22798 -0.20364 0.21688 -0.20364 0.21711 C -0.2026 0.17295 -0.20312 0.11469 -0.19253 0.07029 C -0.19097 0.01411 -0.18889 -0.01271 -0.18889 -0.07029 " pathEditMode="relative" rAng="0" ptsTypes="fffffffffA">
                                      <p:cBhvr>
                                        <p:cTn id="6" dur="5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52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52975" y="508000"/>
            <a:ext cx="1597025" cy="2159000"/>
            <a:chOff x="4752974" y="508000"/>
            <a:chExt cx="1597025" cy="2159000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2974" y="508000"/>
              <a:ext cx="1597025" cy="15970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7663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5575300" y="2159000"/>
              <a:ext cx="0" cy="5080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8" y="2103438"/>
            <a:ext cx="7364412" cy="453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04863" y="317500"/>
            <a:ext cx="4614862" cy="2128838"/>
            <a:chOff x="804888" y="317500"/>
            <a:chExt cx="4614780" cy="2128603"/>
          </a:xfrm>
        </p:grpSpPr>
        <p:sp>
          <p:nvSpPr>
            <p:cNvPr id="27658" name="TextBox 12"/>
            <p:cNvSpPr txBox="1">
              <a:spLocks noChangeArrowheads="1"/>
            </p:cNvSpPr>
            <p:nvPr/>
          </p:nvSpPr>
          <p:spPr bwMode="auto">
            <a:xfrm>
              <a:off x="2832100" y="368300"/>
              <a:ext cx="25875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b="1" i="0">
                  <a:solidFill>
                    <a:srgbClr val="FF0000"/>
                  </a:solidFill>
                </a:rPr>
                <a:t>Mismatched Alert ! </a:t>
              </a:r>
              <a:endParaRPr lang="en-SG" sz="2000" b="1" i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04888" y="317500"/>
              <a:ext cx="2053653" cy="2128603"/>
              <a:chOff x="779488" y="0"/>
              <a:chExt cx="2053653" cy="2128603"/>
            </a:xfrm>
          </p:grpSpPr>
          <p:pic>
            <p:nvPicPr>
              <p:cNvPr id="6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43" t="6822" r="52318"/>
              <a:stretch>
                <a:fillRect/>
              </a:stretch>
            </p:blipFill>
            <p:spPr bwMode="auto">
              <a:xfrm>
                <a:off x="779488" y="0"/>
                <a:ext cx="2053653" cy="179882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27661" name="Straight Arrow Connector 6"/>
              <p:cNvCxnSpPr>
                <a:cxnSpLocks noChangeShapeType="1"/>
              </p:cNvCxnSpPr>
              <p:nvPr/>
            </p:nvCxnSpPr>
            <p:spPr bwMode="auto">
              <a:xfrm flipV="1">
                <a:off x="1723870" y="1798821"/>
                <a:ext cx="7495" cy="329782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59538" y="457200"/>
            <a:ext cx="1533525" cy="2222500"/>
            <a:chOff x="6459538" y="457200"/>
            <a:chExt cx="1533525" cy="2222500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 t="1515" b="4367"/>
            <a:stretch>
              <a:fillRect/>
            </a:stretch>
          </p:blipFill>
          <p:spPr bwMode="auto">
            <a:xfrm>
              <a:off x="6459538" y="457200"/>
              <a:ext cx="1533525" cy="1676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7657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7277100" y="2171700"/>
              <a:ext cx="0" cy="5080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9" name="Picture 10" descr="C:\inetpub\wwwroot\SmartSense IS V1.1.9 (Build 5415.29014).r1051\Images\baby76x9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7000" y="5718175"/>
            <a:ext cx="1793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:\inetpub\wwwroot\SmartSense IS V1.1.9 (Build 5415.29014).r1051\Images\baby76x9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4300" y="5705475"/>
            <a:ext cx="1793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-0.0033 -0.06644 -0.00625 -0.13241 3.33333E-6 -0.16366 C 0.00642 -0.19537 0.03177 -0.14491 0.03889 -0.18866 C 0.04618 -0.23218 0.04114 -0.38681 0.04305 -0.4259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_00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1614 -0.06204 -0.0309 -0.12338 -3.88889E-6 -0.15278 C 0.03177 -0.18194 0.15782 -0.13518 0.19254 -0.17569 C 0.22848 -0.21643 0.20382 -0.35995 0.2132 -0.39629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ord_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ate Placeholder 3"/>
          <p:cNvSpPr txBox="1">
            <a:spLocks noGrp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800" i="0">
                <a:solidFill>
                  <a:schemeClr val="bg1"/>
                </a:solidFill>
              </a:rPr>
              <a:t>CADI SCIENTIFIC</a:t>
            </a:r>
          </a:p>
        </p:txBody>
      </p:sp>
      <p:sp>
        <p:nvSpPr>
          <p:cNvPr id="119811" name="Footer Placeholder 4"/>
          <p:cNvSpPr txBox="1">
            <a:spLocks noGrp="1"/>
          </p:cNvSpPr>
          <p:nvPr/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800" i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19812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0ABB087-169F-4473-970E-547C7ECE6773}" type="slidenum">
              <a:rPr lang="en-US" altLang="en-US" sz="800" i="0">
                <a:solidFill>
                  <a:schemeClr val="bg1"/>
                </a:solidFill>
              </a:rPr>
              <a:pPr algn="r" eaLnBrk="0" hangingPunct="0"/>
              <a:t>13</a:t>
            </a:fld>
            <a:endParaRPr lang="en-US" altLang="en-US" sz="800" i="0">
              <a:solidFill>
                <a:schemeClr val="bg1"/>
              </a:solidFill>
            </a:endParaRPr>
          </a:p>
        </p:txBody>
      </p:sp>
      <p:sp>
        <p:nvSpPr>
          <p:cNvPr id="119813" name="Rectangle 2"/>
          <p:cNvSpPr>
            <a:spLocks noChangeArrowheads="1"/>
          </p:cNvSpPr>
          <p:nvPr/>
        </p:nvSpPr>
        <p:spPr bwMode="auto">
          <a:xfrm>
            <a:off x="295275" y="-73025"/>
            <a:ext cx="7259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3800" i="0">
                <a:solidFill>
                  <a:srgbClr val="00AEDB"/>
                </a:solidFill>
              </a:rPr>
              <a:t>What does it comprise of?</a:t>
            </a:r>
            <a:endParaRPr lang="en-SG" altLang="en-US" sz="3800" i="0">
              <a:solidFill>
                <a:srgbClr val="00AEDB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3784600"/>
            <a:ext cx="2693988" cy="2233613"/>
            <a:chOff x="6248400" y="1649990"/>
            <a:chExt cx="2693336" cy="22330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2084849"/>
              <a:ext cx="2693336" cy="179815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9835" name="TextBox 17"/>
            <p:cNvSpPr txBox="1">
              <a:spLocks noChangeArrowheads="1"/>
            </p:cNvSpPr>
            <p:nvPr/>
          </p:nvSpPr>
          <p:spPr bwMode="auto">
            <a:xfrm>
              <a:off x="6544880" y="1649990"/>
              <a:ext cx="20201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40000"/>
                </a:spcBef>
              </a:pPr>
              <a:r>
                <a:rPr lang="en-US" altLang="en-US" sz="1400" b="1" i="0">
                  <a:solidFill>
                    <a:srgbClr val="00A7D4"/>
                  </a:solidFill>
                </a:rPr>
                <a:t>Software Dashboards</a:t>
              </a:r>
              <a:endParaRPr lang="en-SG" altLang="en-US" sz="1400" b="1" i="0">
                <a:solidFill>
                  <a:srgbClr val="00A7D4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5725" y="909638"/>
            <a:ext cx="2752725" cy="5394325"/>
            <a:chOff x="85344" y="909668"/>
            <a:chExt cx="2752499" cy="5393596"/>
          </a:xfrm>
        </p:grpSpPr>
        <p:pic>
          <p:nvPicPr>
            <p:cNvPr id="119831" name="Picture 10" descr="http://www.cadi.com.sg/images/infantpatien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600" y="1452224"/>
              <a:ext cx="2183540" cy="2939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32" name="Rounded Rectangle 2"/>
            <p:cNvSpPr>
              <a:spLocks noChangeArrowheads="1"/>
            </p:cNvSpPr>
            <p:nvPr/>
          </p:nvSpPr>
          <p:spPr bwMode="auto">
            <a:xfrm>
              <a:off x="85344" y="1024128"/>
              <a:ext cx="2752499" cy="527913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SG" altLang="en-US" sz="2400" i="0">
                <a:latin typeface="Arial" charset="0"/>
              </a:endParaRPr>
            </a:p>
          </p:txBody>
        </p:sp>
        <p:sp>
          <p:nvSpPr>
            <p:cNvPr id="119833" name="TextBox 4"/>
            <p:cNvSpPr txBox="1">
              <a:spLocks noChangeArrowheads="1"/>
            </p:cNvSpPr>
            <p:nvPr/>
          </p:nvSpPr>
          <p:spPr bwMode="auto">
            <a:xfrm>
              <a:off x="395721" y="909668"/>
              <a:ext cx="221887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40000"/>
                </a:spcBef>
              </a:pPr>
              <a:r>
                <a:rPr lang="en-US" altLang="en-US" sz="1800"/>
                <a:t>Prevent mismatch</a:t>
              </a:r>
              <a:endParaRPr lang="en-SG" altLang="en-US" sz="180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402388" y="1125538"/>
            <a:ext cx="2522537" cy="5067300"/>
            <a:chOff x="6402829" y="1126067"/>
            <a:chExt cx="2521715" cy="5066466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580262" y="2505030"/>
              <a:ext cx="2118467" cy="1608290"/>
              <a:chOff x="6580262" y="2505030"/>
              <a:chExt cx="2118467" cy="1608290"/>
            </a:xfrm>
          </p:grpSpPr>
          <p:pic>
            <p:nvPicPr>
              <p:cNvPr id="119829" name="Picture 2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989" t="3891" b="909"/>
              <a:stretch>
                <a:fillRect/>
              </a:stretch>
            </p:blipFill>
            <p:spPr bwMode="auto">
              <a:xfrm rot="-6851360">
                <a:off x="7113929" y="2528519"/>
                <a:ext cx="1051134" cy="21184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19830" name="TextBox 1"/>
              <p:cNvSpPr txBox="1">
                <a:spLocks noChangeArrowheads="1"/>
              </p:cNvSpPr>
              <p:nvPr/>
            </p:nvSpPr>
            <p:spPr bwMode="auto">
              <a:xfrm>
                <a:off x="6704556" y="2505030"/>
                <a:ext cx="19182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40000"/>
                  </a:spcBef>
                </a:pPr>
                <a:r>
                  <a:rPr lang="en-US" altLang="en-US" sz="1400" b="1" i="0">
                    <a:solidFill>
                      <a:srgbClr val="00A7D4"/>
                    </a:solidFill>
                  </a:rPr>
                  <a:t>Receivers</a:t>
                </a:r>
                <a:endParaRPr lang="en-SG" altLang="en-US" sz="1400" b="1" i="0">
                  <a:solidFill>
                    <a:srgbClr val="00A7D4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7167313" y="4519034"/>
              <a:ext cx="1024187" cy="1490947"/>
              <a:chOff x="7180277" y="4026628"/>
              <a:chExt cx="1024187" cy="1490947"/>
            </a:xfrm>
          </p:grpSpPr>
          <p:pic>
            <p:nvPicPr>
              <p:cNvPr id="15" name="Picture 66" descr="\\cadipdc\Sales&amp;Marketing\Photos\My Pictures\SmartSense (Pictures)\SMN826\SMN-826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5272" t="14532" r="25713" b="23839"/>
              <a:stretch>
                <a:fillRect/>
              </a:stretch>
            </p:blipFill>
            <p:spPr bwMode="auto">
              <a:xfrm>
                <a:off x="7380679" y="4397003"/>
                <a:ext cx="672881" cy="1120591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85000"/>
                  </a:schemeClr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119828" name="TextBox 16"/>
              <p:cNvSpPr txBox="1">
                <a:spLocks noChangeArrowheads="1"/>
              </p:cNvSpPr>
              <p:nvPr/>
            </p:nvSpPr>
            <p:spPr bwMode="auto">
              <a:xfrm>
                <a:off x="7180277" y="4026628"/>
                <a:ext cx="10241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40000"/>
                  </a:spcBef>
                </a:pPr>
                <a:r>
                  <a:rPr lang="en-US" altLang="en-US" sz="1400" b="1" i="0">
                    <a:solidFill>
                      <a:srgbClr val="00A7D4"/>
                    </a:solidFill>
                  </a:rPr>
                  <a:t>Exciters</a:t>
                </a:r>
                <a:endParaRPr lang="en-SG" altLang="en-US" sz="1400" b="1" i="0">
                  <a:solidFill>
                    <a:srgbClr val="00A7D4"/>
                  </a:solidFill>
                </a:endParaRPr>
              </a:p>
            </p:txBody>
          </p:sp>
        </p:grpSp>
        <p:sp>
          <p:nvSpPr>
            <p:cNvPr id="119825" name="Rounded Rectangle 23"/>
            <p:cNvSpPr>
              <a:spLocks noChangeArrowheads="1"/>
            </p:cNvSpPr>
            <p:nvPr/>
          </p:nvSpPr>
          <p:spPr bwMode="auto">
            <a:xfrm>
              <a:off x="6402829" y="1706880"/>
              <a:ext cx="2521715" cy="448565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SG" altLang="en-US" sz="2400" i="0">
                <a:latin typeface="Arial" charset="0"/>
              </a:endParaRPr>
            </a:p>
          </p:txBody>
        </p:sp>
        <p:sp>
          <p:nvSpPr>
            <p:cNvPr id="119826" name="TextBox 24"/>
            <p:cNvSpPr txBox="1">
              <a:spLocks noChangeArrowheads="1"/>
            </p:cNvSpPr>
            <p:nvPr/>
          </p:nvSpPr>
          <p:spPr bwMode="auto">
            <a:xfrm>
              <a:off x="6703852" y="1126067"/>
              <a:ext cx="2009477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en-US" sz="1800"/>
                <a:t>Detected at Unauthorized exits, loose strap &amp; tamper</a:t>
              </a:r>
              <a:endParaRPr lang="en-SG" altLang="en-US" sz="1800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955925" y="946150"/>
            <a:ext cx="3313113" cy="2371725"/>
            <a:chOff x="2956012" y="946246"/>
            <a:chExt cx="3313067" cy="2372062"/>
          </a:xfrm>
        </p:grpSpPr>
        <p:pic>
          <p:nvPicPr>
            <p:cNvPr id="119819" name="Picture 9" descr="P1010357 edit blue copy"/>
            <p:cNvPicPr>
              <a:picLocks noChangeAspect="1" noChangeArrowheads="1"/>
            </p:cNvPicPr>
            <p:nvPr/>
          </p:nvPicPr>
          <p:blipFill>
            <a:blip r:embed="rId8" cstate="print"/>
            <a:srcRect t="17635"/>
            <a:stretch>
              <a:fillRect/>
            </a:stretch>
          </p:blipFill>
          <p:spPr bwMode="auto">
            <a:xfrm rot="1412956">
              <a:off x="2956012" y="2200686"/>
              <a:ext cx="3313067" cy="25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20" name="TextBox 27"/>
            <p:cNvSpPr txBox="1">
              <a:spLocks noChangeArrowheads="1"/>
            </p:cNvSpPr>
            <p:nvPr/>
          </p:nvSpPr>
          <p:spPr bwMode="auto">
            <a:xfrm>
              <a:off x="3265878" y="2505030"/>
              <a:ext cx="1918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en-US" sz="1600" b="1" i="0">
                  <a:solidFill>
                    <a:srgbClr val="00AEDB"/>
                  </a:solidFill>
                </a:rPr>
                <a:t>Infant straps</a:t>
              </a:r>
              <a:endParaRPr lang="en-SG" altLang="en-US" sz="1600" b="1" i="0">
                <a:solidFill>
                  <a:srgbClr val="00AEDB"/>
                </a:solidFill>
              </a:endParaRPr>
            </a:p>
          </p:txBody>
        </p:sp>
        <p:sp>
          <p:nvSpPr>
            <p:cNvPr id="119821" name="Rounded Rectangle 28"/>
            <p:cNvSpPr>
              <a:spLocks noChangeArrowheads="1"/>
            </p:cNvSpPr>
            <p:nvPr/>
          </p:nvSpPr>
          <p:spPr bwMode="auto">
            <a:xfrm>
              <a:off x="3043747" y="1114504"/>
              <a:ext cx="3137597" cy="220380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SG" altLang="en-US" sz="2400" i="0">
                <a:latin typeface="Arial" charset="0"/>
              </a:endParaRPr>
            </a:p>
          </p:txBody>
        </p:sp>
        <p:sp>
          <p:nvSpPr>
            <p:cNvPr id="119822" name="TextBox 29"/>
            <p:cNvSpPr txBox="1">
              <a:spLocks noChangeArrowheads="1"/>
            </p:cNvSpPr>
            <p:nvPr/>
          </p:nvSpPr>
          <p:spPr bwMode="auto">
            <a:xfrm>
              <a:off x="3464638" y="946246"/>
              <a:ext cx="2295821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en-US" sz="1800" dirty="0"/>
                <a:t>Detect loose strap </a:t>
              </a:r>
              <a:br>
                <a:rPr lang="en-US" altLang="en-US" sz="1800" dirty="0"/>
              </a:br>
              <a:r>
                <a:rPr lang="en-US" altLang="en-US" sz="1800" dirty="0"/>
                <a:t>&amp; tamper</a:t>
              </a:r>
              <a:endParaRPr lang="en-SG" altLang="en-US" sz="1800" dirty="0"/>
            </a:p>
          </p:txBody>
        </p:sp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925" y="4391025"/>
            <a:ext cx="2062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ate Placeholder 3"/>
          <p:cNvSpPr txBox="1">
            <a:spLocks noGrp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800" i="0">
                <a:solidFill>
                  <a:schemeClr val="bg1"/>
                </a:solidFill>
              </a:rPr>
              <a:t>CADI SCIENTIFIC</a:t>
            </a:r>
          </a:p>
        </p:txBody>
      </p:sp>
      <p:sp>
        <p:nvSpPr>
          <p:cNvPr id="119811" name="Footer Placeholder 4"/>
          <p:cNvSpPr txBox="1">
            <a:spLocks noGrp="1"/>
          </p:cNvSpPr>
          <p:nvPr/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800" i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19812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0ABB087-169F-4473-970E-547C7ECE6773}" type="slidenum">
              <a:rPr lang="en-US" altLang="en-US" sz="800" i="0">
                <a:solidFill>
                  <a:schemeClr val="bg1"/>
                </a:solidFill>
              </a:rPr>
              <a:pPr algn="r" eaLnBrk="0" hangingPunct="0"/>
              <a:t>14</a:t>
            </a:fld>
            <a:endParaRPr lang="en-US" altLang="en-US" sz="800" i="0">
              <a:solidFill>
                <a:schemeClr val="bg1"/>
              </a:solidFill>
            </a:endParaRPr>
          </a:p>
        </p:txBody>
      </p:sp>
      <p:sp>
        <p:nvSpPr>
          <p:cNvPr id="119813" name="Rectangle 2"/>
          <p:cNvSpPr>
            <a:spLocks noChangeArrowheads="1"/>
          </p:cNvSpPr>
          <p:nvPr/>
        </p:nvSpPr>
        <p:spPr bwMode="auto">
          <a:xfrm>
            <a:off x="295275" y="-73025"/>
            <a:ext cx="7259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 dirty="0" smtClean="0"/>
              <a:t>Sample Hardware Deliverables</a:t>
            </a:r>
            <a:endParaRPr lang="en-SG" altLang="en-US" sz="3800" i="0" dirty="0">
              <a:solidFill>
                <a:srgbClr val="00AEDB"/>
              </a:solidFill>
            </a:endParaRPr>
          </a:p>
        </p:txBody>
      </p:sp>
      <p:pic>
        <p:nvPicPr>
          <p:cNvPr id="119829" name="Picture 23"/>
          <p:cNvPicPr>
            <a:picLocks noChangeAspect="1" noChangeArrowheads="1"/>
          </p:cNvPicPr>
          <p:nvPr/>
        </p:nvPicPr>
        <p:blipFill>
          <a:blip r:embed="rId4" cstate="print"/>
          <a:srcRect l="3989" t="3891" b="909"/>
          <a:stretch>
            <a:fillRect/>
          </a:stretch>
        </p:blipFill>
        <p:spPr bwMode="auto">
          <a:xfrm rot="15487208">
            <a:off x="1248799" y="102647"/>
            <a:ext cx="2119441" cy="42722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9830" name="TextBox 1"/>
          <p:cNvSpPr txBox="1">
            <a:spLocks noChangeArrowheads="1"/>
          </p:cNvSpPr>
          <p:nvPr/>
        </p:nvSpPr>
        <p:spPr bwMode="auto">
          <a:xfrm>
            <a:off x="762000" y="33528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en-US" sz="2000" b="1" i="0" dirty="0" smtClean="0">
                <a:solidFill>
                  <a:srgbClr val="00A7D4"/>
                </a:solidFill>
              </a:rPr>
              <a:t>Receiver with accessories</a:t>
            </a:r>
            <a:endParaRPr lang="en-SG" altLang="en-US" sz="2000" b="1" i="0" dirty="0">
              <a:solidFill>
                <a:srgbClr val="00A7D4"/>
              </a:solidFill>
            </a:endParaRPr>
          </a:p>
        </p:txBody>
      </p:sp>
      <p:pic>
        <p:nvPicPr>
          <p:cNvPr id="23" name="Picture 66" descr="\\cadipdc\Sales&amp;Marketing\Photos\My Pictures\SmartSense (Pictures)\SMN826\SMN-826.jpg"/>
          <p:cNvPicPr>
            <a:picLocks noChangeAspect="1" noChangeArrowheads="1"/>
          </p:cNvPicPr>
          <p:nvPr/>
        </p:nvPicPr>
        <p:blipFill>
          <a:blip r:embed="rId5" cstate="print"/>
          <a:srcRect l="25272" t="14532" r="25713" b="23839"/>
          <a:stretch>
            <a:fillRect/>
          </a:stretch>
        </p:blipFill>
        <p:spPr bwMode="auto">
          <a:xfrm>
            <a:off x="5029200" y="1219200"/>
            <a:ext cx="1219200" cy="2030083"/>
          </a:xfrm>
          <a:prstGeom prst="rect">
            <a:avLst/>
          </a:prstGeom>
          <a:noFill/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  <a:extLst/>
        </p:spPr>
      </p:pic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648200" y="33528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en-US" sz="2000" b="1" i="0" dirty="0" smtClean="0">
                <a:solidFill>
                  <a:srgbClr val="00A7D4"/>
                </a:solidFill>
              </a:rPr>
              <a:t>Exciter with accessories </a:t>
            </a:r>
            <a:endParaRPr lang="en-SG" altLang="en-US" sz="2000" b="1" i="0" dirty="0">
              <a:solidFill>
                <a:srgbClr val="00A7D4"/>
              </a:solidFill>
            </a:endParaRPr>
          </a:p>
        </p:txBody>
      </p:sp>
      <p:pic>
        <p:nvPicPr>
          <p:cNvPr id="27" name="Picture 1" descr="\\CADI_NAS\2. Photos\Photos - Products\isstorage\IMG_2974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572000"/>
            <a:ext cx="3505200" cy="876483"/>
          </a:xfrm>
          <a:prstGeom prst="rect">
            <a:avLst/>
          </a:prstGeom>
          <a:noFill/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0" y="54864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en-US" sz="2000" b="1" i="0" dirty="0" smtClean="0">
                <a:solidFill>
                  <a:srgbClr val="00A7D4"/>
                </a:solidFill>
              </a:rPr>
              <a:t>mother-infant-cot tags </a:t>
            </a:r>
            <a:br>
              <a:rPr lang="en-US" altLang="en-US" sz="2000" b="1" i="0" dirty="0" smtClean="0">
                <a:solidFill>
                  <a:srgbClr val="00A7D4"/>
                </a:solidFill>
              </a:rPr>
            </a:br>
            <a:r>
              <a:rPr lang="en-US" altLang="en-US" sz="2000" b="1" i="0" dirty="0" smtClean="0">
                <a:solidFill>
                  <a:srgbClr val="00A7D4"/>
                </a:solidFill>
              </a:rPr>
              <a:t>+ multiple births tags</a:t>
            </a:r>
            <a:br>
              <a:rPr lang="en-US" altLang="en-US" sz="2000" b="1" i="0" dirty="0" smtClean="0">
                <a:solidFill>
                  <a:srgbClr val="00A7D4"/>
                </a:solidFill>
              </a:rPr>
            </a:br>
            <a:r>
              <a:rPr lang="en-US" altLang="en-US" sz="2000" b="1" i="0" dirty="0" smtClean="0">
                <a:solidFill>
                  <a:srgbClr val="00A7D4"/>
                </a:solidFill>
              </a:rPr>
              <a:t>+ </a:t>
            </a:r>
            <a:r>
              <a:rPr lang="en-US" altLang="en-US" sz="2000" b="1" dirty="0" smtClean="0">
                <a:solidFill>
                  <a:srgbClr val="00A7D4"/>
                </a:solidFill>
              </a:rPr>
              <a:t>storage trays</a:t>
            </a:r>
            <a:endParaRPr lang="en-SG" altLang="en-US" sz="2000" b="1" i="0" dirty="0">
              <a:solidFill>
                <a:srgbClr val="00A7D4"/>
              </a:solidFill>
            </a:endParaRPr>
          </a:p>
        </p:txBody>
      </p:sp>
      <p:pic>
        <p:nvPicPr>
          <p:cNvPr id="29" name="Picture 1" descr="\\CADI_NAS\2. Photos\Photos - Products\blue tag 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800600"/>
            <a:ext cx="3810000" cy="9144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324600" y="57150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A7D4"/>
                </a:solidFill>
              </a:rPr>
              <a:t>safety bands</a:t>
            </a:r>
            <a:endParaRPr lang="en-SG" dirty="0"/>
          </a:p>
        </p:txBody>
      </p:sp>
      <p:pic>
        <p:nvPicPr>
          <p:cNvPr id="267267" name="Picture 3" descr="Bea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1600200"/>
            <a:ext cx="725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7239001" y="27432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A7D4"/>
                </a:solidFill>
              </a:rPr>
              <a:t>Light Beacons</a:t>
            </a:r>
            <a:endParaRPr lang="en-SG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Date Placeholder 3"/>
          <p:cNvSpPr txBox="1">
            <a:spLocks noGrp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800" i="0">
                <a:solidFill>
                  <a:schemeClr val="bg1"/>
                </a:solidFill>
              </a:rPr>
              <a:t>CADI SCIENTIFIC</a:t>
            </a:r>
          </a:p>
        </p:txBody>
      </p:sp>
      <p:sp>
        <p:nvSpPr>
          <p:cNvPr id="147459" name="Footer Placeholder 4"/>
          <p:cNvSpPr txBox="1">
            <a:spLocks noGrp="1"/>
          </p:cNvSpPr>
          <p:nvPr/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800" i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47460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9723E95-FE6C-4F04-BA10-2D1DC0661BF0}" type="slidenum">
              <a:rPr lang="en-US" altLang="en-US" sz="800" i="0">
                <a:solidFill>
                  <a:schemeClr val="bg1"/>
                </a:solidFill>
              </a:rPr>
              <a:pPr algn="r" eaLnBrk="0" hangingPunct="0"/>
              <a:t>15</a:t>
            </a:fld>
            <a:endParaRPr lang="en-US" altLang="en-US" sz="800" i="0">
              <a:solidFill>
                <a:schemeClr val="bg1"/>
              </a:solidFill>
            </a:endParaRPr>
          </a:p>
        </p:txBody>
      </p:sp>
      <p:sp>
        <p:nvSpPr>
          <p:cNvPr id="147461" name="Rectangle 2"/>
          <p:cNvSpPr>
            <a:spLocks noChangeArrowheads="1"/>
          </p:cNvSpPr>
          <p:nvPr/>
        </p:nvSpPr>
        <p:spPr bwMode="auto">
          <a:xfrm>
            <a:off x="355600" y="3175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SG" altLang="en-US" sz="3800" i="0">
                <a:solidFill>
                  <a:srgbClr val="00AEDB"/>
                </a:solidFill>
              </a:rPr>
              <a:t>Network Architecture</a:t>
            </a:r>
          </a:p>
        </p:txBody>
      </p:sp>
      <p:graphicFrame>
        <p:nvGraphicFramePr>
          <p:cNvPr id="147462" name="Object 7"/>
          <p:cNvGraphicFramePr>
            <a:graphicFrameLocks noChangeAspect="1"/>
          </p:cNvGraphicFramePr>
          <p:nvPr/>
        </p:nvGraphicFramePr>
        <p:xfrm>
          <a:off x="2514600" y="990600"/>
          <a:ext cx="981075" cy="1282700"/>
        </p:xfrm>
        <a:graphic>
          <a:graphicData uri="http://schemas.openxmlformats.org/presentationml/2006/ole">
            <p:oleObj spid="_x0000_s444418" name="Visio" r:id="rId4" imgW="733044" imgH="958596" progId="">
              <p:embed/>
            </p:oleObj>
          </a:graphicData>
        </a:graphic>
      </p:graphicFrame>
      <p:sp>
        <p:nvSpPr>
          <p:cNvPr id="147463" name="Text Box 8"/>
          <p:cNvSpPr txBox="1">
            <a:spLocks noChangeArrowheads="1"/>
          </p:cNvSpPr>
          <p:nvPr/>
        </p:nvSpPr>
        <p:spPr bwMode="auto">
          <a:xfrm>
            <a:off x="152400" y="2514600"/>
            <a:ext cx="3733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b="1" i="0" dirty="0" smtClean="0"/>
              <a:t>2 units of </a:t>
            </a:r>
            <a:r>
              <a:rPr lang="en-US" altLang="en-US" sz="1600" b="1" i="0" dirty="0" err="1" smtClean="0"/>
              <a:t>SmartSense</a:t>
            </a:r>
            <a:r>
              <a:rPr lang="en-US" altLang="en-US" sz="1600" b="1" i="0" dirty="0" smtClean="0"/>
              <a:t> Servers</a:t>
            </a:r>
            <a:endParaRPr lang="en-US" altLang="en-US" sz="1600" b="1" i="0" dirty="0"/>
          </a:p>
        </p:txBody>
      </p:sp>
      <p:graphicFrame>
        <p:nvGraphicFramePr>
          <p:cNvPr id="147464" name="Object 9"/>
          <p:cNvGraphicFramePr>
            <a:graphicFrameLocks noChangeAspect="1"/>
          </p:cNvGraphicFramePr>
          <p:nvPr/>
        </p:nvGraphicFramePr>
        <p:xfrm>
          <a:off x="5295900" y="1190625"/>
          <a:ext cx="2271713" cy="574675"/>
        </p:xfrm>
        <a:graphic>
          <a:graphicData uri="http://schemas.openxmlformats.org/presentationml/2006/ole">
            <p:oleObj spid="_x0000_s444419" name="Visio" r:id="rId5" imgW="2857881" imgH="2177796" progId="">
              <p:embed/>
            </p:oleObj>
          </a:graphicData>
        </a:graphic>
      </p:graphicFrame>
      <p:sp>
        <p:nvSpPr>
          <p:cNvPr id="147465" name="Line 10"/>
          <p:cNvSpPr>
            <a:spLocks noChangeShapeType="1"/>
          </p:cNvSpPr>
          <p:nvPr/>
        </p:nvSpPr>
        <p:spPr bwMode="auto">
          <a:xfrm>
            <a:off x="3502025" y="1511300"/>
            <a:ext cx="1649413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47467" name="Line 12"/>
          <p:cNvSpPr>
            <a:spLocks noChangeShapeType="1"/>
          </p:cNvSpPr>
          <p:nvPr/>
        </p:nvSpPr>
        <p:spPr bwMode="auto">
          <a:xfrm>
            <a:off x="6667500" y="1939925"/>
            <a:ext cx="0" cy="811213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47468" name="Line 13"/>
          <p:cNvSpPr>
            <a:spLocks noChangeShapeType="1"/>
          </p:cNvSpPr>
          <p:nvPr/>
        </p:nvSpPr>
        <p:spPr bwMode="auto">
          <a:xfrm>
            <a:off x="6878638" y="2752725"/>
            <a:ext cx="277812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76950" y="2846388"/>
            <a:ext cx="904875" cy="950912"/>
            <a:chOff x="3862" y="2038"/>
            <a:chExt cx="310" cy="342"/>
          </a:xfrm>
        </p:grpSpPr>
        <p:pic>
          <p:nvPicPr>
            <p:cNvPr id="147512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 l="3989" t="3891" b="909"/>
            <a:stretch>
              <a:fillRect/>
            </a:stretch>
          </p:blipFill>
          <p:spPr bwMode="auto">
            <a:xfrm rot="-6851360">
              <a:off x="3898" y="2002"/>
              <a:ext cx="23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2949832">
              <a:off x="3972" y="2254"/>
              <a:ext cx="117" cy="135"/>
              <a:chOff x="1416" y="3033"/>
              <a:chExt cx="176" cy="207"/>
            </a:xfrm>
          </p:grpSpPr>
          <p:sp>
            <p:nvSpPr>
              <p:cNvPr id="147514" name="Arc 25"/>
              <p:cNvSpPr>
                <a:spLocks/>
              </p:cNvSpPr>
              <p:nvPr/>
            </p:nvSpPr>
            <p:spPr bwMode="auto">
              <a:xfrm flipV="1">
                <a:off x="1416" y="3044"/>
                <a:ext cx="176" cy="1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147515" name="Arc 26"/>
              <p:cNvSpPr>
                <a:spLocks/>
              </p:cNvSpPr>
              <p:nvPr/>
            </p:nvSpPr>
            <p:spPr bwMode="auto">
              <a:xfrm rot="281154" flipV="1">
                <a:off x="1428" y="3033"/>
                <a:ext cx="84" cy="124"/>
              </a:xfrm>
              <a:custGeom>
                <a:avLst/>
                <a:gdLst>
                  <a:gd name="T0" fmla="*/ 0 w 21600"/>
                  <a:gd name="T1" fmla="*/ 0 h 22230"/>
                  <a:gd name="T2" fmla="*/ 0 w 21600"/>
                  <a:gd name="T3" fmla="*/ 0 h 22230"/>
                  <a:gd name="T4" fmla="*/ 0 w 21600"/>
                  <a:gd name="T5" fmla="*/ 0 h 22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230"/>
                  <a:gd name="T11" fmla="*/ 21600 w 21600"/>
                  <a:gd name="T12" fmla="*/ 22230 h 22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23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10"/>
                      <a:pt x="21596" y="22020"/>
                      <a:pt x="21590" y="22229"/>
                    </a:cubicBezTo>
                  </a:path>
                  <a:path w="21600" h="2223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10"/>
                      <a:pt x="21596" y="22020"/>
                      <a:pt x="21590" y="222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</p:grpSp>
      </p:grpSp>
      <p:sp>
        <p:nvSpPr>
          <p:cNvPr id="147474" name="Rectangle 27"/>
          <p:cNvSpPr>
            <a:spLocks noChangeArrowheads="1"/>
          </p:cNvSpPr>
          <p:nvPr/>
        </p:nvSpPr>
        <p:spPr bwMode="auto">
          <a:xfrm>
            <a:off x="7339013" y="5013325"/>
            <a:ext cx="814387" cy="1381125"/>
          </a:xfrm>
          <a:prstGeom prst="rect">
            <a:avLst/>
          </a:prstGeom>
          <a:noFill/>
          <a:ln w="285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40000"/>
              </a:spcBef>
              <a:buFontTx/>
              <a:buChar char="•"/>
            </a:pPr>
            <a:endParaRPr lang="en-SG" altLang="en-US"/>
          </a:p>
        </p:txBody>
      </p:sp>
      <p:sp>
        <p:nvSpPr>
          <p:cNvPr id="147475" name="Oval 29"/>
          <p:cNvSpPr>
            <a:spLocks noChangeArrowheads="1"/>
          </p:cNvSpPr>
          <p:nvPr/>
        </p:nvSpPr>
        <p:spPr bwMode="auto">
          <a:xfrm>
            <a:off x="7435850" y="5816600"/>
            <a:ext cx="77788" cy="74613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40000"/>
              </a:spcBef>
              <a:buFontTx/>
              <a:buChar char="•"/>
            </a:pPr>
            <a:endParaRPr lang="en-SG" altLang="en-US"/>
          </a:p>
        </p:txBody>
      </p:sp>
      <p:sp>
        <p:nvSpPr>
          <p:cNvPr id="147476" name="Rectangle 30"/>
          <p:cNvSpPr>
            <a:spLocks noChangeArrowheads="1"/>
          </p:cNvSpPr>
          <p:nvPr/>
        </p:nvSpPr>
        <p:spPr bwMode="auto">
          <a:xfrm>
            <a:off x="7432675" y="5178425"/>
            <a:ext cx="163513" cy="482600"/>
          </a:xfrm>
          <a:prstGeom prst="rect">
            <a:avLst/>
          </a:prstGeom>
          <a:noFill/>
          <a:ln w="9525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40000"/>
              </a:spcBef>
              <a:buFontTx/>
              <a:buChar char="•"/>
            </a:pPr>
            <a:endParaRPr lang="en-SG" altLang="en-US"/>
          </a:p>
        </p:txBody>
      </p:sp>
      <p:sp>
        <p:nvSpPr>
          <p:cNvPr id="147477" name="Rectangle 31"/>
          <p:cNvSpPr>
            <a:spLocks noChangeArrowheads="1"/>
          </p:cNvSpPr>
          <p:nvPr/>
        </p:nvSpPr>
        <p:spPr bwMode="auto">
          <a:xfrm flipH="1">
            <a:off x="7753350" y="4857750"/>
            <a:ext cx="403225" cy="920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40000"/>
              </a:spcBef>
              <a:buFontTx/>
              <a:buChar char="•"/>
            </a:pPr>
            <a:endParaRPr lang="en-SG" altLang="en-US"/>
          </a:p>
        </p:txBody>
      </p:sp>
      <p:sp>
        <p:nvSpPr>
          <p:cNvPr id="147478" name="Line 32"/>
          <p:cNvSpPr>
            <a:spLocks noChangeShapeType="1"/>
          </p:cNvSpPr>
          <p:nvPr/>
        </p:nvSpPr>
        <p:spPr bwMode="auto">
          <a:xfrm>
            <a:off x="7543800" y="2989263"/>
            <a:ext cx="582613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47479" name="Line 33"/>
          <p:cNvSpPr>
            <a:spLocks noChangeShapeType="1"/>
          </p:cNvSpPr>
          <p:nvPr/>
        </p:nvSpPr>
        <p:spPr bwMode="auto">
          <a:xfrm flipH="1" flipV="1">
            <a:off x="8124825" y="2990850"/>
            <a:ext cx="0" cy="1849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47480" name="Line 34"/>
          <p:cNvSpPr>
            <a:spLocks noChangeShapeType="1"/>
          </p:cNvSpPr>
          <p:nvPr/>
        </p:nvSpPr>
        <p:spPr bwMode="auto">
          <a:xfrm>
            <a:off x="7153275" y="2752725"/>
            <a:ext cx="9525" cy="2636838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47481" name="Text Box 35"/>
          <p:cNvSpPr txBox="1">
            <a:spLocks noChangeArrowheads="1"/>
          </p:cNvSpPr>
          <p:nvPr/>
        </p:nvSpPr>
        <p:spPr bwMode="auto">
          <a:xfrm rot="-5400000">
            <a:off x="6701631" y="3577432"/>
            <a:ext cx="185896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 b="1" i="0">
                <a:solidFill>
                  <a:srgbClr val="009900"/>
                </a:solidFill>
              </a:rPr>
              <a:t>SmartNode-826</a:t>
            </a:r>
            <a:br>
              <a:rPr lang="en-US" altLang="en-US" sz="1600" b="1" i="0">
                <a:solidFill>
                  <a:srgbClr val="009900"/>
                </a:solidFill>
              </a:rPr>
            </a:br>
            <a:r>
              <a:rPr lang="en-US" altLang="en-US" sz="1600" i="0">
                <a:solidFill>
                  <a:srgbClr val="009900"/>
                </a:solidFill>
              </a:rPr>
              <a:t>Door Mounted Receiver</a:t>
            </a:r>
          </a:p>
        </p:txBody>
      </p:sp>
      <p:pic>
        <p:nvPicPr>
          <p:cNvPr id="147482" name="Picture 36"/>
          <p:cNvPicPr>
            <a:picLocks noChangeAspect="1" noChangeArrowheads="1"/>
          </p:cNvPicPr>
          <p:nvPr/>
        </p:nvPicPr>
        <p:blipFill>
          <a:blip r:embed="rId7" cstate="print"/>
          <a:srcRect l="52884" t="-775" r="3847" b="74419"/>
          <a:stretch>
            <a:fillRect/>
          </a:stretch>
        </p:blipFill>
        <p:spPr bwMode="auto">
          <a:xfrm rot="10800000">
            <a:off x="6757988" y="5389563"/>
            <a:ext cx="2571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7483" name="Text Box 37"/>
          <p:cNvSpPr txBox="1">
            <a:spLocks noChangeArrowheads="1"/>
          </p:cNvSpPr>
          <p:nvPr/>
        </p:nvSpPr>
        <p:spPr bwMode="auto">
          <a:xfrm rot="-5400000">
            <a:off x="6817518" y="4491832"/>
            <a:ext cx="30337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 b="1" i="0">
                <a:solidFill>
                  <a:srgbClr val="0066CC"/>
                </a:solidFill>
              </a:rPr>
              <a:t>Interface to magnetic lock</a:t>
            </a:r>
          </a:p>
        </p:txBody>
      </p:sp>
      <p:sp>
        <p:nvSpPr>
          <p:cNvPr id="147484" name="Text Box 38"/>
          <p:cNvSpPr txBox="1">
            <a:spLocks noChangeArrowheads="1"/>
          </p:cNvSpPr>
          <p:nvPr/>
        </p:nvSpPr>
        <p:spPr bwMode="auto">
          <a:xfrm>
            <a:off x="6616700" y="3767138"/>
            <a:ext cx="3587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 i="0">
                <a:solidFill>
                  <a:srgbClr val="FF0000"/>
                </a:solidFill>
              </a:rPr>
              <a:t>IR</a:t>
            </a:r>
          </a:p>
        </p:txBody>
      </p:sp>
      <p:sp>
        <p:nvSpPr>
          <p:cNvPr id="147486" name="Text Box 40"/>
          <p:cNvSpPr txBox="1">
            <a:spLocks noChangeArrowheads="1"/>
          </p:cNvSpPr>
          <p:nvPr/>
        </p:nvSpPr>
        <p:spPr bwMode="auto">
          <a:xfrm>
            <a:off x="6716713" y="5661025"/>
            <a:ext cx="3698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 i="0">
                <a:solidFill>
                  <a:srgbClr val="009900"/>
                </a:solidFill>
              </a:rPr>
              <a:t>LF</a:t>
            </a:r>
          </a:p>
        </p:txBody>
      </p:sp>
      <p:pic>
        <p:nvPicPr>
          <p:cNvPr id="147502" name="Picture 56" descr="Infant Tag"/>
          <p:cNvPicPr>
            <a:picLocks noChangeAspect="1" noChangeArrowheads="1"/>
          </p:cNvPicPr>
          <p:nvPr/>
        </p:nvPicPr>
        <p:blipFill>
          <a:blip r:embed="rId8" cstate="print"/>
          <a:srcRect l="15271" t="10437" r="16719" b="10823"/>
          <a:stretch>
            <a:fillRect/>
          </a:stretch>
        </p:blipFill>
        <p:spPr bwMode="auto">
          <a:xfrm>
            <a:off x="5075238" y="4659313"/>
            <a:ext cx="2714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505" name="Text Box 59"/>
          <p:cNvSpPr txBox="1">
            <a:spLocks noChangeArrowheads="1"/>
          </p:cNvSpPr>
          <p:nvPr/>
        </p:nvSpPr>
        <p:spPr bwMode="auto">
          <a:xfrm>
            <a:off x="4682110" y="4913313"/>
            <a:ext cx="10831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i="0" dirty="0"/>
              <a:t>Infant </a:t>
            </a:r>
            <a:r>
              <a:rPr lang="en-US" altLang="en-US" sz="1600" i="0" dirty="0" smtClean="0"/>
              <a:t>Tag</a:t>
            </a:r>
            <a:endParaRPr lang="en-US" altLang="en-US" sz="1600" i="0" dirty="0"/>
          </a:p>
        </p:txBody>
      </p:sp>
      <p:pic>
        <p:nvPicPr>
          <p:cNvPr id="147506" name="Picture 60"/>
          <p:cNvPicPr>
            <a:picLocks noChangeAspect="1" noChangeArrowheads="1"/>
          </p:cNvPicPr>
          <p:nvPr/>
        </p:nvPicPr>
        <p:blipFill>
          <a:blip r:embed="rId7" cstate="print"/>
          <a:srcRect l="52884" t="-775" r="3847" b="74419"/>
          <a:stretch>
            <a:fillRect/>
          </a:stretch>
        </p:blipFill>
        <p:spPr bwMode="auto">
          <a:xfrm rot="-3784076">
            <a:off x="5283200" y="4343401"/>
            <a:ext cx="244475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7507" name="Text Box 61"/>
          <p:cNvSpPr txBox="1">
            <a:spLocks noChangeArrowheads="1"/>
          </p:cNvSpPr>
          <p:nvPr/>
        </p:nvSpPr>
        <p:spPr bwMode="auto">
          <a:xfrm>
            <a:off x="5378450" y="4184650"/>
            <a:ext cx="3984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 i="0"/>
              <a:t>RF</a:t>
            </a:r>
          </a:p>
        </p:txBody>
      </p:sp>
      <p:sp>
        <p:nvSpPr>
          <p:cNvPr id="147508" name="AutoShape 62"/>
          <p:cNvSpPr>
            <a:spLocks noChangeArrowheads="1"/>
          </p:cNvSpPr>
          <p:nvPr/>
        </p:nvSpPr>
        <p:spPr bwMode="auto">
          <a:xfrm>
            <a:off x="4329113" y="2862263"/>
            <a:ext cx="4298950" cy="35417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40000"/>
              </a:spcBef>
              <a:buFontTx/>
              <a:buChar char="•"/>
            </a:pPr>
            <a:endParaRPr lang="en-SG" altLang="en-US"/>
          </a:p>
        </p:txBody>
      </p:sp>
      <p:sp>
        <p:nvSpPr>
          <p:cNvPr id="147509" name="Text Box 63"/>
          <p:cNvSpPr txBox="1">
            <a:spLocks noChangeArrowheads="1"/>
          </p:cNvSpPr>
          <p:nvPr/>
        </p:nvSpPr>
        <p:spPr bwMode="auto">
          <a:xfrm>
            <a:off x="4462463" y="3238500"/>
            <a:ext cx="18049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 i="0">
                <a:solidFill>
                  <a:srgbClr val="0066CC"/>
                </a:solidFill>
              </a:rPr>
              <a:t>SmartNode-890s</a:t>
            </a:r>
            <a:br>
              <a:rPr lang="en-US" altLang="en-US" sz="1600" b="1" i="0">
                <a:solidFill>
                  <a:srgbClr val="0066CC"/>
                </a:solidFill>
              </a:rPr>
            </a:br>
            <a:r>
              <a:rPr lang="en-US" altLang="en-US" sz="1600" i="0">
                <a:solidFill>
                  <a:srgbClr val="0066CC"/>
                </a:solidFill>
              </a:rPr>
              <a:t>RF Receiver</a:t>
            </a:r>
          </a:p>
        </p:txBody>
      </p:sp>
      <p:sp>
        <p:nvSpPr>
          <p:cNvPr id="147510" name="Line 64"/>
          <p:cNvSpPr>
            <a:spLocks noChangeShapeType="1"/>
          </p:cNvSpPr>
          <p:nvPr/>
        </p:nvSpPr>
        <p:spPr bwMode="auto">
          <a:xfrm>
            <a:off x="6891338" y="1920875"/>
            <a:ext cx="0" cy="84455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SG"/>
          </a:p>
        </p:txBody>
      </p:sp>
      <p:pic>
        <p:nvPicPr>
          <p:cNvPr id="147511" name="Picture 66" descr="\\cadipdc\Sales&amp;Marketing\Photos\My Pictures\SmartSense (Pictures)\SMN826\SMN-826.jpg"/>
          <p:cNvPicPr>
            <a:picLocks noChangeAspect="1" noChangeArrowheads="1"/>
          </p:cNvPicPr>
          <p:nvPr/>
        </p:nvPicPr>
        <p:blipFill>
          <a:blip r:embed="rId9" cstate="print"/>
          <a:srcRect l="25272" t="14532" r="25713" b="23839"/>
          <a:stretch>
            <a:fillRect/>
          </a:stretch>
        </p:blipFill>
        <p:spPr bwMode="auto">
          <a:xfrm>
            <a:off x="7053263" y="5356225"/>
            <a:ext cx="241300" cy="401638"/>
          </a:xfrm>
          <a:prstGeom prst="rect">
            <a:avLst/>
          </a:prstGeom>
          <a:noFill/>
          <a:ln w="9525">
            <a:solidFill>
              <a:srgbClr val="00A7D4"/>
            </a:solidFill>
            <a:miter lim="800000"/>
            <a:headEnd/>
            <a:tailEnd/>
          </a:ln>
        </p:spPr>
      </p:pic>
      <p:pic>
        <p:nvPicPr>
          <p:cNvPr id="37" name="Picture 1" descr="\\CADI_NAS\2. Photos\Photos - Products\STG-859\STG-859_w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5257800"/>
            <a:ext cx="481263" cy="4572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5562600" y="54102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Mother Tag</a:t>
            </a:r>
            <a:endParaRPr lang="en-US" altLang="en-US" sz="1600" dirty="0"/>
          </a:p>
        </p:txBody>
      </p:sp>
      <p:pic>
        <p:nvPicPr>
          <p:cNvPr id="268292" name="Picture 4" descr="\\CADI_NAS\2. Photos\Photos - Products\STG-856C\STG-856_gre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5334000"/>
            <a:ext cx="461211" cy="43815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419600" y="55626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Cot Tag</a:t>
            </a:r>
            <a:endParaRPr lang="en-US" altLang="en-US" sz="1600" dirty="0"/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1447800" y="1066800"/>
          <a:ext cx="981075" cy="1282700"/>
        </p:xfrm>
        <a:graphic>
          <a:graphicData uri="http://schemas.openxmlformats.org/presentationml/2006/ole">
            <p:oleObj spid="_x0000_s444420" name="Visio" r:id="rId12" imgW="733044" imgH="958596" progId="">
              <p:embed/>
            </p:oleObj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57200" y="2668488"/>
            <a:ext cx="3429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CPU: 2 x 8 core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Memory: 32 GB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Hardisk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2 x 600GB 15krpm SAS RAID1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 x quad-port 1G NIC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 x dual-port 16G FC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VMware license: 2 x VMware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vSphere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Enterprise Plus for 1 processor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Microsoft license: Microsoft windows license for 16 core and 6 VMs, Microsoft SQL license for 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vCPU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Veritas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NetBackup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license: 1 x Enterprise Client Tier 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25146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tx1"/>
              </a:buClr>
            </a:pPr>
            <a:endParaRPr lang="en-US" altLang="en-US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192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Peace of mind for new parents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7526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Automatic tag verification</a:t>
            </a:r>
          </a:p>
          <a:p>
            <a:endParaRPr lang="en-US" sz="2400" b="1" dirty="0" smtClean="0"/>
          </a:p>
        </p:txBody>
      </p:sp>
      <p:pic>
        <p:nvPicPr>
          <p:cNvPr id="18433" name="Picture 1" descr="\\CADI_NAS\2. Photos\Photos - Products\STG-859\STG-859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1905000" cy="1809750"/>
          </a:xfrm>
          <a:prstGeom prst="rect">
            <a:avLst/>
          </a:prstGeom>
          <a:noFill/>
        </p:spPr>
      </p:pic>
      <p:pic>
        <p:nvPicPr>
          <p:cNvPr id="18434" name="Picture 2" descr="\\CADI_NAS\2. Photos\Photos - Products\IMG_2749 copy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1905000" cy="1670866"/>
          </a:xfrm>
          <a:prstGeom prst="rect">
            <a:avLst/>
          </a:prstGeom>
          <a:noFill/>
        </p:spPr>
      </p:pic>
      <p:cxnSp>
        <p:nvCxnSpPr>
          <p:cNvPr id="7" name="Straight Arrow Connector 4"/>
          <p:cNvCxnSpPr>
            <a:cxnSpLocks noChangeShapeType="1"/>
            <a:stCxn id="18433" idx="3"/>
          </p:cNvCxnSpPr>
          <p:nvPr/>
        </p:nvCxnSpPr>
        <p:spPr bwMode="auto">
          <a:xfrm flipV="1">
            <a:off x="3505200" y="4191000"/>
            <a:ext cx="2133600" cy="676275"/>
          </a:xfrm>
          <a:prstGeom prst="straightConnector1">
            <a:avLst/>
          </a:prstGeom>
          <a:noFill/>
          <a:ln w="76200" cap="rnd" algn="ctr">
            <a:solidFill>
              <a:srgbClr val="00B0F0"/>
            </a:solidFill>
            <a:round/>
            <a:headEnd type="stealth" w="med" len="med"/>
            <a:tailEnd type="stealth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48768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Arial" charset="0"/>
              </a:rPr>
              <a:t>20 - 30cm</a:t>
            </a:r>
            <a:endParaRPr lang="en-US" altLang="en-US" sz="2400" dirty="0">
              <a:latin typeface="Arial" charset="0"/>
            </a:endParaRPr>
          </a:p>
        </p:txBody>
      </p:sp>
      <p:pic>
        <p:nvPicPr>
          <p:cNvPr id="9" name="Picture 19" descr="sig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97362">
            <a:off x="3783113" y="3795703"/>
            <a:ext cx="6667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sig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44647">
            <a:off x="4623771" y="3570345"/>
            <a:ext cx="666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6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CADI_NAS\2. Photos\Photos - Products\STG-859\STG-859 copy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3581401" cy="3581400"/>
          </a:xfrm>
          <a:prstGeom prst="rect">
            <a:avLst/>
          </a:prstGeom>
          <a:noFill/>
        </p:spPr>
      </p:pic>
      <p:sp>
        <p:nvSpPr>
          <p:cNvPr id="26627" name="Date Placeholder 3"/>
          <p:cNvSpPr txBox="1">
            <a:spLocks noGrp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800" i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CADI SCIENTIFICx</a:t>
            </a:r>
          </a:p>
        </p:txBody>
      </p:sp>
      <p:sp>
        <p:nvSpPr>
          <p:cNvPr id="26628" name="Footer Placeholder 4"/>
          <p:cNvSpPr txBox="1">
            <a:spLocks noGrp="1"/>
          </p:cNvSpPr>
          <p:nvPr/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800" i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CONFIDENTIAL</a:t>
            </a:r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356EF71-6BB1-4F1D-BBE8-A9AF9807C87A}" type="slidenum">
              <a:rPr lang="en-US" altLang="en-US" sz="800" i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/>
              <a:t>3</a:t>
            </a:fld>
            <a:endParaRPr lang="en-US" altLang="en-US" sz="800" i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2860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On-demand verification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71600" y="1371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Enhance Patient Experience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33600"/>
            <a:ext cx="883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tx1"/>
              </a:buClr>
            </a:pPr>
            <a:endParaRPr lang="en-US" altLang="en-US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71600" y="9144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Saves Nurses’ Time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828800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Unique RFID cot tag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dirty="0" smtClean="0"/>
              <a:t> </a:t>
            </a:r>
            <a:endParaRPr lang="en-S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5867400" cy="312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6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25146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tx1"/>
              </a:buClr>
            </a:pPr>
            <a:endParaRPr lang="en-US" altLang="en-US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800" y="8382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Saves Nurses’ Time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8288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Tags are pre-paired &amp; re-usable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5105400"/>
            <a:ext cx="5257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smtClean="0"/>
              <a:t>No pairing process is needed!</a:t>
            </a:r>
            <a:endParaRPr lang="en-SG" sz="2400" dirty="0"/>
          </a:p>
        </p:txBody>
      </p:sp>
      <p:pic>
        <p:nvPicPr>
          <p:cNvPr id="8" name="Picture 1" descr="\\CADI_NAS\2. Photos\Photos - Products\isstorage\IMG_2974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657600"/>
            <a:ext cx="5029200" cy="12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6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33600"/>
            <a:ext cx="883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tx1"/>
              </a:buClr>
            </a:pPr>
            <a:endParaRPr lang="en-US" altLang="en-US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09600" y="990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Soft &amp; comfortable strap for infants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981200"/>
            <a:ext cx="510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533400" y="2017068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smtClean="0"/>
              <a:t> Tamper Alert Straps </a:t>
            </a:r>
          </a:p>
        </p:txBody>
      </p:sp>
      <p:pic>
        <p:nvPicPr>
          <p:cNvPr id="13313" name="Picture 1" descr="\\CADI_NAS\2. Photos\Photos - Products\blue tag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7391400" cy="177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6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 t="33656" b="30492"/>
          <a:stretch>
            <a:fillRect/>
          </a:stretch>
        </p:blipFill>
        <p:spPr bwMode="auto">
          <a:xfrm rot="-1548766">
            <a:off x="5237163" y="1704975"/>
            <a:ext cx="3841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CADI SCIENTIFIC</a:t>
            </a:r>
          </a:p>
        </p:txBody>
      </p:sp>
      <p:sp>
        <p:nvSpPr>
          <p:cNvPr id="1239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CONFIDENTIAL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A4DC96-24E5-4C10-8A63-B6F443CE4F67}" type="slidenum">
              <a:rPr lang="en-US"/>
              <a:pPr/>
              <a:t>7</a:t>
            </a:fld>
            <a:endParaRPr lang="en-US"/>
          </a:p>
        </p:txBody>
      </p:sp>
      <p:sp>
        <p:nvSpPr>
          <p:cNvPr id="123909" name="Rectangle 2"/>
          <p:cNvSpPr>
            <a:spLocks noChangeArrowheads="1"/>
          </p:cNvSpPr>
          <p:nvPr/>
        </p:nvSpPr>
        <p:spPr bwMode="auto">
          <a:xfrm>
            <a:off x="295275" y="142875"/>
            <a:ext cx="7259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3800" i="0">
                <a:solidFill>
                  <a:srgbClr val="00AEDB"/>
                </a:solidFill>
              </a:rPr>
              <a:t>Simple Tagging Process</a:t>
            </a:r>
            <a:endParaRPr lang="en-SG" altLang="en-US" sz="3800" i="0">
              <a:solidFill>
                <a:srgbClr val="00AEDB"/>
              </a:solidFill>
            </a:endParaRPr>
          </a:p>
        </p:txBody>
      </p:sp>
      <p:pic>
        <p:nvPicPr>
          <p:cNvPr id="12" name="Picture 10" descr="http://www.cadi.com.sg/images/infantpatient.gif"/>
          <p:cNvPicPr>
            <a:picLocks noChangeAspect="1" noChangeArrowheads="1"/>
          </p:cNvPicPr>
          <p:nvPr/>
        </p:nvPicPr>
        <p:blipFill>
          <a:blip r:embed="rId3" cstate="print"/>
          <a:srcRect t="45770"/>
          <a:stretch>
            <a:fillRect/>
          </a:stretch>
        </p:blipFill>
        <p:spPr bwMode="auto">
          <a:xfrm>
            <a:off x="295275" y="1255713"/>
            <a:ext cx="21828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17788" y="1500188"/>
            <a:ext cx="3998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sz="2400"/>
              <a:t>Strap on the tag on the mother’s wrist using patient wristband</a:t>
            </a:r>
            <a:endParaRPr lang="en-SG" altLang="en-US" sz="24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0488" y="3079750"/>
            <a:ext cx="4430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sz="2400"/>
              <a:t>Strap on the tag on the infant’s ankle using infant strap</a:t>
            </a:r>
            <a:endParaRPr lang="en-SG" altLang="en-US" sz="24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30488" y="4951413"/>
            <a:ext cx="4113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sz="2400"/>
              <a:t>Snap on the tag on the cot bracket</a:t>
            </a:r>
            <a:endParaRPr lang="en-SG" altLang="en-US" sz="2400"/>
          </a:p>
        </p:txBody>
      </p:sp>
      <p:pic>
        <p:nvPicPr>
          <p:cNvPr id="17" name="Picture 9" descr="P1010357 edit blue copy"/>
          <p:cNvPicPr>
            <a:picLocks noChangeAspect="1" noChangeArrowheads="1"/>
          </p:cNvPicPr>
          <p:nvPr/>
        </p:nvPicPr>
        <p:blipFill>
          <a:blip r:embed="rId4" cstate="print"/>
          <a:srcRect t="17635"/>
          <a:stretch>
            <a:fillRect/>
          </a:stretch>
        </p:blipFill>
        <p:spPr bwMode="auto">
          <a:xfrm rot="9364946">
            <a:off x="5057775" y="3540125"/>
            <a:ext cx="4083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2738" y="2849563"/>
            <a:ext cx="2065337" cy="1690687"/>
            <a:chOff x="313093" y="2849241"/>
            <a:chExt cx="2064485" cy="1691031"/>
          </a:xfrm>
        </p:grpSpPr>
        <p:pic>
          <p:nvPicPr>
            <p:cNvPr id="1239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676" y="3164523"/>
              <a:ext cx="1759018" cy="135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9" name="Rounded Rectangle 22"/>
            <p:cNvSpPr>
              <a:spLocks noChangeArrowheads="1"/>
            </p:cNvSpPr>
            <p:nvPr/>
          </p:nvSpPr>
          <p:spPr bwMode="auto">
            <a:xfrm>
              <a:off x="313093" y="3164523"/>
              <a:ext cx="2064485" cy="1375749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AEDB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SG" altLang="en-US" sz="2400" i="0">
                <a:latin typeface="Arial" charset="0"/>
              </a:endParaRPr>
            </a:p>
          </p:txBody>
        </p:sp>
        <p:sp>
          <p:nvSpPr>
            <p:cNvPr id="123920" name="TextBox 23"/>
            <p:cNvSpPr txBox="1">
              <a:spLocks noChangeArrowheads="1"/>
            </p:cNvSpPr>
            <p:nvPr/>
          </p:nvSpPr>
          <p:spPr bwMode="auto">
            <a:xfrm>
              <a:off x="427935" y="2849241"/>
              <a:ext cx="1918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en-US" sz="1600" b="1" i="0">
                  <a:solidFill>
                    <a:srgbClr val="00AEDB"/>
                  </a:solidFill>
                </a:rPr>
                <a:t>Infant Tag</a:t>
              </a:r>
              <a:endParaRPr lang="en-SG" altLang="en-US" sz="1600" b="1" i="0">
                <a:solidFill>
                  <a:srgbClr val="00AEDB"/>
                </a:solidFill>
              </a:endParaRPr>
            </a:p>
          </p:txBody>
        </p:sp>
      </p:grp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738" y="4543425"/>
            <a:ext cx="20970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ounded Rectangle 27"/>
          <p:cNvSpPr>
            <a:spLocks noChangeArrowheads="1"/>
          </p:cNvSpPr>
          <p:nvPr/>
        </p:nvSpPr>
        <p:spPr bwMode="auto">
          <a:xfrm>
            <a:off x="7010400" y="2195513"/>
            <a:ext cx="1838325" cy="32527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A7D4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altLang="en-US" sz="2400" i="0">
              <a:latin typeface="Arial" charset="0"/>
            </a:endParaRPr>
          </a:p>
        </p:txBody>
      </p:sp>
      <p:sp>
        <p:nvSpPr>
          <p:cNvPr id="124931" name="Date Placeholder 3"/>
          <p:cNvSpPr txBox="1">
            <a:spLocks noGrp="1"/>
          </p:cNvSpPr>
          <p:nvPr/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800" i="0">
                <a:solidFill>
                  <a:schemeClr val="bg1"/>
                </a:solidFill>
              </a:rPr>
              <a:t>CADI SCIENTIFIC</a:t>
            </a:r>
          </a:p>
        </p:txBody>
      </p:sp>
      <p:sp>
        <p:nvSpPr>
          <p:cNvPr id="124932" name="Footer Placeholder 4"/>
          <p:cNvSpPr txBox="1">
            <a:spLocks noGrp="1"/>
          </p:cNvSpPr>
          <p:nvPr/>
        </p:nvSpPr>
        <p:spPr bwMode="auto">
          <a:xfrm>
            <a:off x="3352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800" i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24933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117A2EC-638C-4241-B699-5203A945C21B}" type="slidenum">
              <a:rPr lang="en-US" altLang="en-US" sz="800" i="0">
                <a:solidFill>
                  <a:schemeClr val="bg1"/>
                </a:solidFill>
              </a:rPr>
              <a:pPr algn="r" eaLnBrk="0" hangingPunct="0"/>
              <a:t>8</a:t>
            </a:fld>
            <a:endParaRPr lang="en-US" altLang="en-US" sz="800" i="0">
              <a:solidFill>
                <a:schemeClr val="bg1"/>
              </a:solidFill>
            </a:endParaRPr>
          </a:p>
        </p:txBody>
      </p:sp>
      <p:sp>
        <p:nvSpPr>
          <p:cNvPr id="124934" name="Rectangle 2"/>
          <p:cNvSpPr>
            <a:spLocks noChangeArrowheads="1"/>
          </p:cNvSpPr>
          <p:nvPr/>
        </p:nvSpPr>
        <p:spPr bwMode="auto">
          <a:xfrm>
            <a:off x="355600" y="317500"/>
            <a:ext cx="7445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3800" i="0">
                <a:solidFill>
                  <a:srgbClr val="00AEDB"/>
                </a:solidFill>
              </a:rPr>
              <a:t>Auto matching and monitoring on Mother &amp; Cot Tags</a:t>
            </a:r>
            <a:endParaRPr lang="en-SG" altLang="en-US" sz="3800" i="0">
              <a:solidFill>
                <a:srgbClr val="00AEDB"/>
              </a:solidFill>
            </a:endParaRPr>
          </a:p>
        </p:txBody>
      </p:sp>
      <p:pic>
        <p:nvPicPr>
          <p:cNvPr id="124935" name="Picture 10" descr="http://www.cadi.com.sg/images/infantpatient.gif"/>
          <p:cNvPicPr>
            <a:picLocks noChangeAspect="1" noChangeArrowheads="1"/>
          </p:cNvPicPr>
          <p:nvPr/>
        </p:nvPicPr>
        <p:blipFill>
          <a:blip r:embed="rId3" cstate="print"/>
          <a:srcRect t="45770"/>
          <a:stretch>
            <a:fillRect/>
          </a:stretch>
        </p:blipFill>
        <p:spPr bwMode="auto">
          <a:xfrm>
            <a:off x="4303713" y="1838325"/>
            <a:ext cx="21844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1950" y="1681163"/>
            <a:ext cx="2065338" cy="1692275"/>
            <a:chOff x="313093" y="2849241"/>
            <a:chExt cx="2064485" cy="1691031"/>
          </a:xfrm>
        </p:grpSpPr>
        <p:pic>
          <p:nvPicPr>
            <p:cNvPr id="12494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676" y="3164523"/>
              <a:ext cx="1759018" cy="135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49" name="Rounded Rectangle 15"/>
            <p:cNvSpPr>
              <a:spLocks noChangeArrowheads="1"/>
            </p:cNvSpPr>
            <p:nvPr/>
          </p:nvSpPr>
          <p:spPr bwMode="auto">
            <a:xfrm>
              <a:off x="313093" y="3164523"/>
              <a:ext cx="2064485" cy="1375749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AEDB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SG" altLang="en-US" sz="2400" i="0">
                <a:latin typeface="Arial" charset="0"/>
              </a:endParaRPr>
            </a:p>
          </p:txBody>
        </p:sp>
        <p:sp>
          <p:nvSpPr>
            <p:cNvPr id="124950" name="TextBox 16"/>
            <p:cNvSpPr txBox="1">
              <a:spLocks noChangeArrowheads="1"/>
            </p:cNvSpPr>
            <p:nvPr/>
          </p:nvSpPr>
          <p:spPr bwMode="auto">
            <a:xfrm>
              <a:off x="427935" y="2849241"/>
              <a:ext cx="1918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en-US" sz="1600" b="1" i="0">
                  <a:solidFill>
                    <a:srgbClr val="00AEDB"/>
                  </a:solidFill>
                </a:rPr>
                <a:t>Infant Tag</a:t>
              </a:r>
              <a:endParaRPr lang="en-SG" altLang="en-US" sz="1600" b="1" i="0">
                <a:solidFill>
                  <a:srgbClr val="00AEDB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7338" y="3944938"/>
            <a:ext cx="2065337" cy="1692275"/>
            <a:chOff x="313093" y="2849241"/>
            <a:chExt cx="2064485" cy="1691031"/>
          </a:xfrm>
        </p:grpSpPr>
        <p:pic>
          <p:nvPicPr>
            <p:cNvPr id="1249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676" y="3164523"/>
              <a:ext cx="1759018" cy="135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46" name="Rounded Rectangle 19"/>
            <p:cNvSpPr>
              <a:spLocks noChangeArrowheads="1"/>
            </p:cNvSpPr>
            <p:nvPr/>
          </p:nvSpPr>
          <p:spPr bwMode="auto">
            <a:xfrm>
              <a:off x="313093" y="3164523"/>
              <a:ext cx="2064485" cy="1375749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AEDB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SG" altLang="en-US" sz="2400" i="0">
                <a:latin typeface="Arial" charset="0"/>
              </a:endParaRPr>
            </a:p>
          </p:txBody>
        </p:sp>
        <p:sp>
          <p:nvSpPr>
            <p:cNvPr id="124947" name="TextBox 20"/>
            <p:cNvSpPr txBox="1">
              <a:spLocks noChangeArrowheads="1"/>
            </p:cNvSpPr>
            <p:nvPr/>
          </p:nvSpPr>
          <p:spPr bwMode="auto">
            <a:xfrm>
              <a:off x="427935" y="2849241"/>
              <a:ext cx="1918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en-US" sz="1600" b="1" i="0">
                  <a:solidFill>
                    <a:srgbClr val="00AEDB"/>
                  </a:solidFill>
                </a:rPr>
                <a:t>Infant Tag</a:t>
              </a:r>
              <a:endParaRPr lang="en-SG" altLang="en-US" sz="1600" b="1" i="0">
                <a:solidFill>
                  <a:srgbClr val="00AEDB"/>
                </a:solidFill>
              </a:endParaRPr>
            </a:p>
          </p:txBody>
        </p:sp>
      </p:grpSp>
      <p:cxnSp>
        <p:nvCxnSpPr>
          <p:cNvPr id="124938" name="Straight Arrow Connector 2"/>
          <p:cNvCxnSpPr>
            <a:cxnSpLocks noChangeShapeType="1"/>
          </p:cNvCxnSpPr>
          <p:nvPr/>
        </p:nvCxnSpPr>
        <p:spPr bwMode="auto">
          <a:xfrm>
            <a:off x="2500313" y="2816225"/>
            <a:ext cx="1803400" cy="0"/>
          </a:xfrm>
          <a:prstGeom prst="straightConnector1">
            <a:avLst/>
          </a:prstGeom>
          <a:noFill/>
          <a:ln w="76200" algn="ctr">
            <a:solidFill>
              <a:srgbClr val="00AEDB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4939" name="Straight Arrow Connector 23"/>
          <p:cNvCxnSpPr>
            <a:cxnSpLocks noChangeShapeType="1"/>
          </p:cNvCxnSpPr>
          <p:nvPr/>
        </p:nvCxnSpPr>
        <p:spPr bwMode="auto">
          <a:xfrm>
            <a:off x="2459038" y="5153025"/>
            <a:ext cx="1803400" cy="0"/>
          </a:xfrm>
          <a:prstGeom prst="straightConnector1">
            <a:avLst/>
          </a:prstGeom>
          <a:noFill/>
          <a:ln w="76200" algn="ctr">
            <a:solidFill>
              <a:srgbClr val="00AEDB"/>
            </a:solidFill>
            <a:round/>
            <a:headEnd type="arrow" w="med" len="med"/>
            <a:tailEnd type="arrow" w="med" len="med"/>
          </a:ln>
        </p:spPr>
      </p:cxnSp>
      <p:sp>
        <p:nvSpPr>
          <p:cNvPr id="124940" name="TextBox 4"/>
          <p:cNvSpPr txBox="1">
            <a:spLocks noChangeArrowheads="1"/>
          </p:cNvSpPr>
          <p:nvPr/>
        </p:nvSpPr>
        <p:spPr bwMode="auto">
          <a:xfrm>
            <a:off x="3250957" y="4498975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US" altLang="en-US" dirty="0"/>
              <a:t>2</a:t>
            </a:r>
            <a:r>
              <a:rPr lang="en-US" altLang="en-US" dirty="0" smtClean="0"/>
              <a:t>0 </a:t>
            </a:r>
            <a:r>
              <a:rPr lang="en-US" altLang="en-US" dirty="0"/>
              <a:t>cm</a:t>
            </a:r>
            <a:endParaRPr lang="en-SG" altLang="en-US" dirty="0"/>
          </a:p>
        </p:txBody>
      </p:sp>
      <p:sp>
        <p:nvSpPr>
          <p:cNvPr id="124941" name="TextBox 26"/>
          <p:cNvSpPr txBox="1">
            <a:spLocks noChangeArrowheads="1"/>
          </p:cNvSpPr>
          <p:nvPr/>
        </p:nvSpPr>
        <p:spPr bwMode="auto">
          <a:xfrm>
            <a:off x="3290645" y="2128838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US" altLang="en-US" dirty="0" smtClean="0"/>
              <a:t>30 </a:t>
            </a:r>
            <a:r>
              <a:rPr lang="en-US" altLang="en-US" dirty="0"/>
              <a:t>cm</a:t>
            </a:r>
            <a:endParaRPr lang="en-SG" altLang="en-US" dirty="0"/>
          </a:p>
        </p:txBody>
      </p:sp>
      <p:sp>
        <p:nvSpPr>
          <p:cNvPr id="124942" name="TextBox 35"/>
          <p:cNvSpPr txBox="1">
            <a:spLocks noChangeArrowheads="1"/>
          </p:cNvSpPr>
          <p:nvPr/>
        </p:nvSpPr>
        <p:spPr bwMode="auto">
          <a:xfrm>
            <a:off x="7172325" y="2359025"/>
            <a:ext cx="150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Sound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Melody or alert</a:t>
            </a:r>
          </a:p>
        </p:txBody>
      </p:sp>
      <p:sp>
        <p:nvSpPr>
          <p:cNvPr id="124943" name="TextBox 36"/>
          <p:cNvSpPr txBox="1">
            <a:spLocks noChangeArrowheads="1"/>
          </p:cNvSpPr>
          <p:nvPr/>
        </p:nvSpPr>
        <p:spPr bwMode="auto">
          <a:xfrm>
            <a:off x="7172325" y="3952875"/>
            <a:ext cx="16764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LED Light</a:t>
            </a:r>
            <a:endParaRPr lang="en-SG" altLang="en-US" sz="2400">
              <a:solidFill>
                <a:srgbClr val="FF0000"/>
              </a:solidFill>
            </a:endParaRPr>
          </a:p>
          <a:p>
            <a:pPr>
              <a:spcBef>
                <a:spcPct val="40000"/>
              </a:spcBef>
            </a:pPr>
            <a:r>
              <a:rPr lang="en-US" altLang="en-US" sz="2400"/>
              <a:t>Green </a:t>
            </a:r>
            <a:br>
              <a:rPr lang="en-US" altLang="en-US" sz="2400"/>
            </a:br>
            <a:r>
              <a:rPr lang="en-US" altLang="en-US" sz="2400"/>
              <a:t>or Red</a:t>
            </a:r>
            <a:endParaRPr lang="en-SG" altLang="en-US" sz="2400"/>
          </a:p>
        </p:txBody>
      </p:sp>
      <p:pic>
        <p:nvPicPr>
          <p:cNvPr id="12494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025" y="3829050"/>
            <a:ext cx="20970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25146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tx1"/>
              </a:buClr>
            </a:pPr>
            <a:endParaRPr lang="en-US" altLang="en-US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838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400" dirty="0" smtClean="0">
                <a:solidFill>
                  <a:srgbClr val="00AEDB"/>
                </a:solidFill>
              </a:rPr>
              <a:t>User friendly Dashboard:</a:t>
            </a:r>
            <a:endParaRPr lang="en-SG" altLang="en-US" sz="3400" dirty="0">
              <a:solidFill>
                <a:srgbClr val="00AEDB"/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 cstate="print"/>
          <a:srcRect b="46777"/>
          <a:stretch>
            <a:fillRect/>
          </a:stretch>
        </p:blipFill>
        <p:spPr bwMode="auto">
          <a:xfrm>
            <a:off x="228600" y="2057400"/>
            <a:ext cx="8719901" cy="33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8463" y="1981200"/>
            <a:ext cx="58054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6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016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2|0.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Century Gothic"/>
        <a:ea typeface="ＭＳ Ｐゴシック"/>
        <a:cs typeface="Arial"/>
      </a:majorFont>
      <a:minorFont>
        <a:latin typeface="Century Gothic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GH RFP Draf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RFID in Healthcare</Template>
  <TotalTime>15946</TotalTime>
  <Words>547</Words>
  <Application>Microsoft Office PowerPoint</Application>
  <PresentationFormat>On-screen Show (4:3)</PresentationFormat>
  <Paragraphs>122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Blank Presentation</vt:lpstr>
      <vt:lpstr>1_Blank Presentation</vt:lpstr>
      <vt:lpstr>3_Blank Presentation</vt:lpstr>
      <vt:lpstr>CGH RFP Draft</vt:lpstr>
      <vt:lpstr>1_CGH RFP Draft</vt:lpstr>
      <vt:lpstr>2_CGH RFP Draft</vt:lpstr>
      <vt:lpstr>3_CGH RFP Draft</vt:lpstr>
      <vt:lpstr>4_CGH RFP Draft</vt:lpstr>
      <vt:lpstr>5_CGH RFP Draft</vt:lpstr>
      <vt:lpstr>6_CGH RFP Draft</vt:lpstr>
      <vt:lpstr>7_CGH RFP Draft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Cadi SmartSense Deployments</dc:title>
  <dc:creator>Sohmin</dc:creator>
  <cp:lastModifiedBy>Owner</cp:lastModifiedBy>
  <cp:revision>234</cp:revision>
  <cp:lastPrinted>2016-08-22T10:43:54Z</cp:lastPrinted>
  <dcterms:created xsi:type="dcterms:W3CDTF">2013-11-07T22:03:53Z</dcterms:created>
  <dcterms:modified xsi:type="dcterms:W3CDTF">2022-08-02T01:46:53Z</dcterms:modified>
</cp:coreProperties>
</file>